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5"/>
  </p:notesMasterIdLst>
  <p:sldIdLst>
    <p:sldId id="284" r:id="rId2"/>
    <p:sldId id="640" r:id="rId3"/>
    <p:sldId id="404" r:id="rId4"/>
    <p:sldId id="812" r:id="rId5"/>
    <p:sldId id="405" r:id="rId6"/>
    <p:sldId id="612" r:id="rId7"/>
    <p:sldId id="613" r:id="rId8"/>
    <p:sldId id="627" r:id="rId9"/>
    <p:sldId id="639" r:id="rId10"/>
    <p:sldId id="628" r:id="rId11"/>
    <p:sldId id="629" r:id="rId12"/>
    <p:sldId id="630" r:id="rId13"/>
    <p:sldId id="633" r:id="rId14"/>
    <p:sldId id="631" r:id="rId15"/>
    <p:sldId id="632" r:id="rId16"/>
    <p:sldId id="634" r:id="rId17"/>
    <p:sldId id="635" r:id="rId18"/>
    <p:sldId id="636" r:id="rId19"/>
    <p:sldId id="637" r:id="rId20"/>
    <p:sldId id="614" r:id="rId21"/>
    <p:sldId id="615" r:id="rId22"/>
    <p:sldId id="616" r:id="rId23"/>
    <p:sldId id="617" r:id="rId24"/>
    <p:sldId id="618" r:id="rId25"/>
    <p:sldId id="619" r:id="rId26"/>
    <p:sldId id="620" r:id="rId27"/>
    <p:sldId id="621" r:id="rId28"/>
    <p:sldId id="622" r:id="rId29"/>
    <p:sldId id="623" r:id="rId30"/>
    <p:sldId id="624" r:id="rId31"/>
    <p:sldId id="625" r:id="rId32"/>
    <p:sldId id="626" r:id="rId33"/>
    <p:sldId id="638" r:id="rId34"/>
    <p:sldId id="573" r:id="rId35"/>
    <p:sldId id="572" r:id="rId36"/>
    <p:sldId id="585" r:id="rId37"/>
    <p:sldId id="586" r:id="rId38"/>
    <p:sldId id="587" r:id="rId39"/>
    <p:sldId id="588" r:id="rId40"/>
    <p:sldId id="589" r:id="rId41"/>
    <p:sldId id="590" r:id="rId42"/>
    <p:sldId id="642" r:id="rId43"/>
    <p:sldId id="646" r:id="rId44"/>
    <p:sldId id="647" r:id="rId45"/>
    <p:sldId id="649" r:id="rId46"/>
    <p:sldId id="832" r:id="rId47"/>
    <p:sldId id="833" r:id="rId48"/>
    <p:sldId id="835" r:id="rId49"/>
    <p:sldId id="836" r:id="rId50"/>
    <p:sldId id="838" r:id="rId51"/>
    <p:sldId id="645" r:id="rId52"/>
    <p:sldId id="563" r:id="rId53"/>
    <p:sldId id="564" r:id="rId54"/>
    <p:sldId id="565" r:id="rId55"/>
    <p:sldId id="653" r:id="rId56"/>
    <p:sldId id="651" r:id="rId57"/>
    <p:sldId id="652" r:id="rId58"/>
    <p:sldId id="567" r:id="rId59"/>
    <p:sldId id="568" r:id="rId60"/>
    <p:sldId id="569" r:id="rId61"/>
    <p:sldId id="570" r:id="rId62"/>
    <p:sldId id="571" r:id="rId63"/>
    <p:sldId id="654" r:id="rId64"/>
    <p:sldId id="655" r:id="rId65"/>
    <p:sldId id="656" r:id="rId66"/>
    <p:sldId id="657" r:id="rId67"/>
    <p:sldId id="658" r:id="rId68"/>
    <p:sldId id="659" r:id="rId69"/>
    <p:sldId id="660" r:id="rId70"/>
    <p:sldId id="661" r:id="rId71"/>
    <p:sldId id="813" r:id="rId72"/>
    <p:sldId id="664" r:id="rId73"/>
    <p:sldId id="662" r:id="rId74"/>
    <p:sldId id="667" r:id="rId75"/>
    <p:sldId id="668" r:id="rId76"/>
    <p:sldId id="669" r:id="rId77"/>
    <p:sldId id="670" r:id="rId78"/>
    <p:sldId id="671" r:id="rId79"/>
    <p:sldId id="672" r:id="rId80"/>
    <p:sldId id="673" r:id="rId81"/>
    <p:sldId id="674" r:id="rId82"/>
    <p:sldId id="675" r:id="rId83"/>
    <p:sldId id="665" r:id="rId84"/>
    <p:sldId id="676" r:id="rId85"/>
    <p:sldId id="677" r:id="rId86"/>
    <p:sldId id="678" r:id="rId87"/>
    <p:sldId id="679" r:id="rId88"/>
    <p:sldId id="681" r:id="rId89"/>
    <p:sldId id="682" r:id="rId90"/>
    <p:sldId id="683" r:id="rId91"/>
    <p:sldId id="684" r:id="rId92"/>
    <p:sldId id="685" r:id="rId93"/>
    <p:sldId id="666" r:id="rId94"/>
    <p:sldId id="686" r:id="rId95"/>
    <p:sldId id="695" r:id="rId96"/>
    <p:sldId id="696" r:id="rId97"/>
    <p:sldId id="697" r:id="rId98"/>
    <p:sldId id="687" r:id="rId99"/>
    <p:sldId id="688" r:id="rId100"/>
    <p:sldId id="689" r:id="rId101"/>
    <p:sldId id="690" r:id="rId102"/>
    <p:sldId id="691" r:id="rId103"/>
    <p:sldId id="692" r:id="rId104"/>
    <p:sldId id="693" r:id="rId105"/>
    <p:sldId id="698" r:id="rId106"/>
    <p:sldId id="699" r:id="rId107"/>
    <p:sldId id="700" r:id="rId108"/>
    <p:sldId id="701" r:id="rId109"/>
    <p:sldId id="702" r:id="rId110"/>
    <p:sldId id="703" r:id="rId111"/>
    <p:sldId id="704" r:id="rId112"/>
    <p:sldId id="709" r:id="rId113"/>
    <p:sldId id="710" r:id="rId114"/>
    <p:sldId id="711" r:id="rId115"/>
    <p:sldId id="712" r:id="rId116"/>
    <p:sldId id="717" r:id="rId117"/>
    <p:sldId id="705" r:id="rId118"/>
    <p:sldId id="720" r:id="rId119"/>
    <p:sldId id="721" r:id="rId120"/>
    <p:sldId id="722" r:id="rId121"/>
    <p:sldId id="830" r:id="rId122"/>
    <p:sldId id="831" r:id="rId123"/>
    <p:sldId id="723" r:id="rId124"/>
    <p:sldId id="725" r:id="rId125"/>
    <p:sldId id="726" r:id="rId126"/>
    <p:sldId id="727" r:id="rId127"/>
    <p:sldId id="728" r:id="rId128"/>
    <p:sldId id="729" r:id="rId129"/>
    <p:sldId id="706" r:id="rId130"/>
    <p:sldId id="730" r:id="rId131"/>
    <p:sldId id="731" r:id="rId132"/>
    <p:sldId id="732" r:id="rId133"/>
    <p:sldId id="733" r:id="rId134"/>
    <p:sldId id="734" r:id="rId135"/>
    <p:sldId id="735" r:id="rId136"/>
    <p:sldId id="736" r:id="rId137"/>
    <p:sldId id="737" r:id="rId138"/>
    <p:sldId id="738" r:id="rId139"/>
    <p:sldId id="739" r:id="rId140"/>
    <p:sldId id="740" r:id="rId141"/>
    <p:sldId id="741" r:id="rId142"/>
    <p:sldId id="742" r:id="rId143"/>
    <p:sldId id="743" r:id="rId144"/>
    <p:sldId id="744" r:id="rId145"/>
    <p:sldId id="745" r:id="rId146"/>
    <p:sldId id="746" r:id="rId147"/>
    <p:sldId id="758" r:id="rId148"/>
    <p:sldId id="747" r:id="rId149"/>
    <p:sldId id="748" r:id="rId150"/>
    <p:sldId id="749" r:id="rId151"/>
    <p:sldId id="750" r:id="rId152"/>
    <p:sldId id="751" r:id="rId153"/>
    <p:sldId id="752" r:id="rId154"/>
    <p:sldId id="753" r:id="rId155"/>
    <p:sldId id="754" r:id="rId156"/>
    <p:sldId id="761" r:id="rId157"/>
    <p:sldId id="762" r:id="rId158"/>
    <p:sldId id="763" r:id="rId159"/>
    <p:sldId id="764" r:id="rId160"/>
    <p:sldId id="755" r:id="rId161"/>
    <p:sldId id="759" r:id="rId162"/>
    <p:sldId id="765" r:id="rId163"/>
    <p:sldId id="766" r:id="rId164"/>
    <p:sldId id="767" r:id="rId165"/>
    <p:sldId id="768" r:id="rId166"/>
    <p:sldId id="769" r:id="rId167"/>
    <p:sldId id="770" r:id="rId168"/>
    <p:sldId id="771" r:id="rId169"/>
    <p:sldId id="772" r:id="rId170"/>
    <p:sldId id="773" r:id="rId171"/>
    <p:sldId id="760" r:id="rId172"/>
    <p:sldId id="774" r:id="rId173"/>
    <p:sldId id="775" r:id="rId174"/>
    <p:sldId id="776" r:id="rId175"/>
    <p:sldId id="777" r:id="rId176"/>
    <p:sldId id="778" r:id="rId177"/>
    <p:sldId id="779" r:id="rId178"/>
    <p:sldId id="780" r:id="rId179"/>
    <p:sldId id="781" r:id="rId180"/>
    <p:sldId id="782" r:id="rId181"/>
    <p:sldId id="783" r:id="rId182"/>
    <p:sldId id="784" r:id="rId183"/>
    <p:sldId id="785" r:id="rId184"/>
    <p:sldId id="786" r:id="rId185"/>
    <p:sldId id="787" r:id="rId186"/>
    <p:sldId id="788" r:id="rId187"/>
    <p:sldId id="789" r:id="rId188"/>
    <p:sldId id="790" r:id="rId189"/>
    <p:sldId id="803" r:id="rId190"/>
    <p:sldId id="551" r:id="rId191"/>
    <p:sldId id="552" r:id="rId192"/>
    <p:sldId id="553" r:id="rId193"/>
    <p:sldId id="792" r:id="rId194"/>
    <p:sldId id="793" r:id="rId195"/>
    <p:sldId id="794" r:id="rId196"/>
    <p:sldId id="795" r:id="rId197"/>
    <p:sldId id="796" r:id="rId198"/>
    <p:sldId id="797" r:id="rId199"/>
    <p:sldId id="798" r:id="rId200"/>
    <p:sldId id="799" r:id="rId201"/>
    <p:sldId id="800" r:id="rId202"/>
    <p:sldId id="801" r:id="rId203"/>
    <p:sldId id="802" r:id="rId204"/>
    <p:sldId id="804" r:id="rId205"/>
    <p:sldId id="421" r:id="rId206"/>
    <p:sldId id="806" r:id="rId207"/>
    <p:sldId id="807" r:id="rId208"/>
    <p:sldId id="808" r:id="rId209"/>
    <p:sldId id="805" r:id="rId210"/>
    <p:sldId id="809" r:id="rId211"/>
    <p:sldId id="810" r:id="rId212"/>
    <p:sldId id="811" r:id="rId213"/>
    <p:sldId id="310" r:id="rId2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20-A-001" initials="2" lastIdx="1" clrIdx="0">
    <p:extLst>
      <p:ext uri="{19B8F6BF-5375-455C-9EA6-DF929625EA0E}">
        <p15:presenceInfo xmlns:p15="http://schemas.microsoft.com/office/powerpoint/2012/main" userId="7981748e99a8fde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25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commentAuthors" Target="commentAuthor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presProps" Target="presProp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viewProps" Target="view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theme" Target="theme/theme1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notesMaster" Target="notesMasters/notesMaster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54243A67-5868-4628-A30F-E8346B07CF51}" type="datetimeFigureOut">
              <a:rPr lang="ko-KR" altLang="en-US" smtClean="0"/>
              <a:pPr/>
              <a:t>2023-03-03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91AAAEB0-E8F2-4F95-BA73-C125FC5CD3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034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720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594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812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086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740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865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304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6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140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179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F6F1-474D-42C5-B251-2D3182D68B6E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EAB0C-3553-4F5C-A487-95DD786B4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82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1A3AF6F1-474D-42C5-B251-2D3182D68B6E}" type="datetimeFigureOut">
              <a:rPr lang="ko-KR" altLang="en-US" smtClean="0"/>
              <a:pPr/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F4BEAB0C-3553-4F5C-A487-95DD786B4D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715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1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5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5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s://www.hmcorp.co.kr/" TargetMode="External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hm_qna@hmcorp.co.kr" TargetMode="External"/><Relationship Id="rId5" Type="http://schemas.openxmlformats.org/officeDocument/2006/relationships/hyperlink" Target="https://hmcorp.co.kr/" TargetMode="Externa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47.xml"/><Relationship Id="rId3" Type="http://schemas.openxmlformats.org/officeDocument/2006/relationships/slide" Target="slide5.xml"/><Relationship Id="rId7" Type="http://schemas.openxmlformats.org/officeDocument/2006/relationships/slide" Target="slide11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2.xml"/><Relationship Id="rId5" Type="http://schemas.openxmlformats.org/officeDocument/2006/relationships/slide" Target="slide67.xml"/><Relationship Id="rId4" Type="http://schemas.openxmlformats.org/officeDocument/2006/relationships/slide" Target="slide42.xml"/><Relationship Id="rId9" Type="http://schemas.openxmlformats.org/officeDocument/2006/relationships/slide" Target="slide18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Event Naming Considerations for Google Analytics 4 Properties | Bounteou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560" y="6313170"/>
            <a:ext cx="2529840" cy="28638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440" y="5650865"/>
            <a:ext cx="2423795" cy="61658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744363" y="983514"/>
            <a:ext cx="49760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메이크샵</a:t>
            </a:r>
            <a:r>
              <a:rPr lang="en-US" altLang="ko-KR" sz="36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36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Google Analytics4</a:t>
            </a:r>
            <a:br>
              <a:rPr lang="en-US" altLang="ko-KR" sz="36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설치 가이드 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포함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  v1.0</a:t>
            </a:r>
            <a:endParaRPr lang="ko-KR" altLang="en-US" sz="15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6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69035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</a:t>
            </a:r>
            <a:r>
              <a:rPr lang="ko-KR" altLang="en-US" sz="2800" spc="-160" smtClean="0">
                <a:solidFill>
                  <a:srgbClr val="000000"/>
                </a:solidFill>
              </a:rPr>
              <a:t>생성하기 </a:t>
            </a:r>
            <a:r>
              <a:rPr lang="en-US" altLang="ko-KR" sz="2800" spc="-160" smtClean="0">
                <a:solidFill>
                  <a:srgbClr val="000000"/>
                </a:solidFill>
              </a:rPr>
              <a:t>(gmail</a:t>
            </a:r>
            <a:r>
              <a:rPr lang="ko-KR" altLang="en-US" sz="2800" spc="-160" smtClean="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 smtClean="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Google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계정이 없는 경우 계정만들기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개인용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자녀 계정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직장 또는 비즈니스용 중에서 상황에 맞는 종류를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0" y="1046426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774859" y="4476063"/>
            <a:ext cx="497884" cy="187377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570799" y="4260415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774860" y="4663440"/>
            <a:ext cx="913518" cy="764771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565566" y="4492688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72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저장되어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태그를 하나 더 만들기 위해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986282" y="199223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79014" y="2202694"/>
            <a:ext cx="3359735" cy="46569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610349" y="163188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03081" y="1842342"/>
            <a:ext cx="542003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33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3854173" y="138540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6905" y="1595865"/>
            <a:ext cx="3974877" cy="120552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69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선택합니다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97868" y="228221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90600" y="2492677"/>
            <a:ext cx="271965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18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구성태그 목록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구성을 선택합니다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6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848632" y="219355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1365" y="2404007"/>
            <a:ext cx="1328658" cy="77976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51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“view_item”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매개변수에 행추가를 클릭하여 새로운 행이 생기면 매개변수 이름에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“items”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매개변수 값을 설정하기 위해서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“+”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클릭합ㄴ디ㅏ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3784826" y="255361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77559" y="2764071"/>
            <a:ext cx="1450652" cy="30332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35532" y="3473620"/>
            <a:ext cx="69973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933164" y="342060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407805" y="3462894"/>
            <a:ext cx="235683" cy="2194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205437" y="34098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169" y="3510718"/>
            <a:ext cx="283524" cy="14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3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선택 항목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“[GA4]ecommerce.items”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항목을 선택합니다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689118" y="1860951"/>
            <a:ext cx="4792337" cy="15904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86750" y="180793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72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매개변수 이름과 값이 정상적으로 삽입되었는지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937335" y="3157736"/>
            <a:ext cx="4017945" cy="56636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734967" y="310472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10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기타 설정에서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데이터 전송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을체크합니다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027466" y="4230078"/>
            <a:ext cx="1708316" cy="93212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825098" y="417706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77423" y="5486400"/>
            <a:ext cx="3961232" cy="4692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25098" y="533791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03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항목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“GA4_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(view_item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672492" y="2010580"/>
            <a:ext cx="307991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70124" y="195756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20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이름에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“[ecommerce] GA4-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864261" y="1251943"/>
            <a:ext cx="1400168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661893" y="119892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735544" y="1259119"/>
            <a:ext cx="46664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541489" y="12061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78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1135536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</a:t>
            </a:r>
            <a:r>
              <a:rPr lang="ko-KR" altLang="en-US" sz="2800" spc="-160" smtClean="0">
                <a:solidFill>
                  <a:srgbClr val="000000"/>
                </a:solidFill>
              </a:rPr>
              <a:t>생성하기 </a:t>
            </a:r>
            <a:r>
              <a:rPr lang="en-US" altLang="ko-KR" sz="2800" spc="-160">
                <a:solidFill>
                  <a:srgbClr val="000000"/>
                </a:solidFill>
              </a:rPr>
              <a:t>(gmail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새로운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Gmail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주소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1032319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059965" y="3707477"/>
            <a:ext cx="930144" cy="20782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855905" y="351227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22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저장되어 태그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1143526" y="2200053"/>
            <a:ext cx="2214815" cy="46002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959005" y="198959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76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002799" y="2959641"/>
            <a:ext cx="8186408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</a:t>
            </a: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5-1)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변수생성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6098243"/>
            <a:ext cx="1220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코드는 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메이크샵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적용 스킨마다 코드의 형태와 방식이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다를 수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있기 때문에  사용중인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스킨에 알맞게 수정해서 사용해야합니다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658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9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5-1</a:t>
            </a:r>
            <a:r>
              <a:rPr lang="en-US" altLang="ko-KR" sz="2800" spc="-160">
                <a:solidFill>
                  <a:srgbClr val="000000"/>
                </a:solidFill>
              </a:rPr>
              <a:t>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메뉴에 진입합니다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729941" y="298518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92719" y="3223851"/>
            <a:ext cx="593928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9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4" y="947812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971320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097" y="1710023"/>
            <a:ext cx="3995997" cy="112461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75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440221" y="312412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50182" y="3235250"/>
            <a:ext cx="2726240" cy="32259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39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b="92862"/>
          <a:stretch/>
        </p:blipFill>
        <p:spPr>
          <a:xfrm>
            <a:off x="58255" y="836324"/>
            <a:ext cx="9360000" cy="36189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0010"/>
          <a:stretch/>
        </p:blipFill>
        <p:spPr>
          <a:xfrm>
            <a:off x="58255" y="1196339"/>
            <a:ext cx="9360000" cy="4562461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13416" y="737114"/>
            <a:ext cx="269088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하단의 소스코드를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var item =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'item_name': '',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'price': '',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'item_id': '',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'quantity': '',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};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var totalCnt = 0;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for(var i =0; i&lt;$('.MK_qty-ctrl &gt; input').length; i++){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totalCnt = totalCnt + Number($('.MK_qty-ctrl &gt; input')[i].value);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item.item_name = product_name;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item.price = product_price;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item.item_id = product_uid;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item.quantity = totalCnt;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return item;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“[GA4]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 배열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9757" y="214391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59717" y="2255041"/>
            <a:ext cx="3608709" cy="14704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660525" y="109049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70486" y="1201624"/>
            <a:ext cx="1360692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8517408" y="110017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727369" y="1211303"/>
            <a:ext cx="441569" cy="21918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01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변수가 잘 생성되어 목록에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64728" y="388052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74688" y="3991654"/>
            <a:ext cx="2658171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2" y="5827780"/>
            <a:ext cx="3799208" cy="127824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73439" y="2539031"/>
            <a:ext cx="553093" cy="22110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567537" y="239054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27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002799" y="2959641"/>
            <a:ext cx="8186408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</a:t>
            </a: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5-2)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트리거생성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6098243"/>
            <a:ext cx="1220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코드는 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메이크샵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적용 스킨마다 코드의 형태와 방식이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다를 수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있기 때문에  사용중인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스킨에 알맞게 수정해서 사용해야합니다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39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1" y="89391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5-2) </a:t>
            </a:r>
            <a:r>
              <a:rPr lang="ko-KR" altLang="en-US" sz="2800" spc="-160" smtClean="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 smtClean="0">
                <a:solidFill>
                  <a:srgbClr val="000000"/>
                </a:solidFill>
              </a:rPr>
              <a:t>– </a:t>
            </a:r>
            <a:r>
              <a:rPr lang="ko-KR" altLang="en-US" sz="2800" spc="-160" smtClean="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 smtClean="0">
                <a:solidFill>
                  <a:srgbClr val="000000"/>
                </a:solidFill>
              </a:rPr>
              <a:t>(add_to_cart) </a:t>
            </a:r>
            <a:r>
              <a:rPr lang="ko-KR" altLang="en-US" sz="2800" spc="-160" smtClean="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메뉴에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564138" y="170951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74099" y="1820643"/>
            <a:ext cx="620861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46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8" y="84789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9245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59206" y="1582479"/>
            <a:ext cx="3970889" cy="126047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05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11488373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</a:t>
            </a:r>
            <a:r>
              <a:rPr lang="ko-KR" altLang="en-US" sz="2800" spc="-160" smtClean="0">
                <a:solidFill>
                  <a:srgbClr val="000000"/>
                </a:solidFill>
              </a:rPr>
              <a:t>생성하기 </a:t>
            </a:r>
            <a:r>
              <a:rPr lang="en-US" altLang="ko-KR" sz="2800" spc="-160" smtClean="0">
                <a:solidFill>
                  <a:srgbClr val="000000"/>
                </a:solidFill>
              </a:rPr>
              <a:t>(gmail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성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이름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사용자이름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비밀번호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확인 모두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2. 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다음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1031394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001775" y="3009206"/>
            <a:ext cx="1919359" cy="152122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874807" y="2814002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417710" y="4733952"/>
            <a:ext cx="470171" cy="25368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282429" y="4572000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18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2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모든 요소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6409564" y="338164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19525" y="3492766"/>
            <a:ext cx="2756897" cy="2242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92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4664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모든 요소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56864" y="272632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66825" y="2837446"/>
            <a:ext cx="1259555" cy="11478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58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모든 요소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2439544" y="498184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649505" y="5092967"/>
            <a:ext cx="4757135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44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6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일부 클릭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체크합니다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화면과 같이 트리거 조건을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정규식 내용은 아래 내용을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이름을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 클릭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으로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74182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84143" y="2419158"/>
            <a:ext cx="1294191" cy="3097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874182" y="279047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638986" y="116174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48947" y="1272872"/>
            <a:ext cx="1025235" cy="222823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8491146" y="115343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4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701107" y="1264559"/>
            <a:ext cx="492769" cy="23113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84143" y="2880308"/>
            <a:ext cx="3559345" cy="1825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41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7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제대로 저장되었으면 화면과 같이 트리거 항목에 추가됩니다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트리거를 하나 더 만들기 위해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48103" y="249922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58064" y="2610352"/>
            <a:ext cx="1776329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558598" y="174553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68560" y="1856664"/>
            <a:ext cx="609776" cy="16129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61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32619" y="154326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2580" y="1654388"/>
            <a:ext cx="3995827" cy="113037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42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이벤트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76314" y="53588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86275" y="5469930"/>
            <a:ext cx="2790147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77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“add_to_cart”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을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제목은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                          “GA4_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46984" y="11563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856945" y="1267431"/>
            <a:ext cx="1864685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772062" y="21993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982024" y="2310505"/>
            <a:ext cx="739606" cy="3097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554305" y="116461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764267" y="1275742"/>
            <a:ext cx="404672" cy="1956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90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저장되어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다음은 태그를 만들기위해 좌측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948103" y="229476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58064" y="2405892"/>
            <a:ext cx="1809580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6651" y="2405891"/>
            <a:ext cx="633305" cy="1619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948103" y="266916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158064" y="2780295"/>
            <a:ext cx="1809580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62600" y="22270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32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002799" y="2959641"/>
            <a:ext cx="8186408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</a:t>
            </a: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5-3)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태그생성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6098243"/>
            <a:ext cx="1220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코드는 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메이크샵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적용 스킨마다 코드의 형태와 방식이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다를 수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있기 때문에  사용중인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스킨에 알맞게 수정해서 사용해야합니다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328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복구 이메일 주소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생일의 연도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월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일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성별 을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다음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999067"/>
            <a:ext cx="9360000" cy="507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36941" t="52195" r="56487" b="45596"/>
          <a:stretch/>
        </p:blipFill>
        <p:spPr>
          <a:xfrm>
            <a:off x="3551266" y="2968493"/>
            <a:ext cx="615142" cy="111992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882532" y="2759825"/>
            <a:ext cx="2163294" cy="185373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726437" y="2631219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418903" y="4908768"/>
            <a:ext cx="470171" cy="25368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291935" y="474681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32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9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 smtClean="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 smtClean="0">
                <a:solidFill>
                  <a:srgbClr val="000000"/>
                </a:solidFill>
              </a:rPr>
              <a:t>(add_to_cart) </a:t>
            </a:r>
            <a:r>
              <a:rPr lang="ko-KR" altLang="en-US" sz="2800" spc="-160" smtClean="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메뉴에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4597391" y="17344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790727" y="1820642"/>
            <a:ext cx="620858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72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9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40932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50892" y="1582479"/>
            <a:ext cx="3945951" cy="12022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80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HTML”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915169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1246" y="48849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1206" y="4996105"/>
            <a:ext cx="2765215" cy="25754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29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1054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HTML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영역에 아래 코드를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&lt;script&gt;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var result = {{[GA4]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 배열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}};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	if (result)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window.dataLayer = window.dataLayer || [];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window.dataLayer.push({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'event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': </a:t>
            </a:r>
            <a:r>
              <a:rPr lang="en-US" altLang="ko-KR" sz="8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'add_to_cart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',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'ecommerce':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'items': result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  });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&lt;/script&gt;</a:t>
            </a:r>
          </a:p>
          <a:p>
            <a:endParaRPr lang="en-US" altLang="ko-KR" sz="8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태그제목에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“[dataLayer] GA4-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68643" y="219927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78603" y="2333257"/>
            <a:ext cx="3963115" cy="14441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713173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23133" y="1267432"/>
            <a:ext cx="146598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830543" y="377743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040504" y="3888565"/>
            <a:ext cx="4001214" cy="101594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8722" y="2461743"/>
            <a:ext cx="1401826" cy="7862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8722" y="3249999"/>
            <a:ext cx="10287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3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394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 클릭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선택합니다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566250" y="264471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34894" y="2886193"/>
            <a:ext cx="6841615" cy="16024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59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837547" y="40364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30279" y="4246935"/>
            <a:ext cx="4033131" cy="94783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설정되었는지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8545322" y="11561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738054" y="1254974"/>
            <a:ext cx="480761" cy="2208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059" y="1569044"/>
            <a:ext cx="4873569" cy="370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1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7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저장되어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태그를 하나 더 만들기 위해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992854" y="227780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79014" y="2413153"/>
            <a:ext cx="3359735" cy="21367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610349" y="163188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03081" y="1842342"/>
            <a:ext cx="542003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40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9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54173" y="138540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6905" y="1595865"/>
            <a:ext cx="3974877" cy="120552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0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선택합니다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97868" y="228221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90600" y="2492677"/>
            <a:ext cx="271965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03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구성태그 목록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구성을 선택합니다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6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848632" y="219355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1365" y="2404007"/>
            <a:ext cx="1328658" cy="77976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93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197427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전환번호 인증절차가 있기때문에 본인의 전화번호를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인증번호를 받기 위해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다음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1024005"/>
            <a:ext cx="9360000" cy="507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36941" t="52195" r="56487" b="45596"/>
          <a:stretch/>
        </p:blipFill>
        <p:spPr>
          <a:xfrm>
            <a:off x="3491345" y="3670300"/>
            <a:ext cx="615142" cy="111992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043339" y="2909685"/>
            <a:ext cx="1952610" cy="106379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916371" y="271448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418903" y="4125218"/>
            <a:ext cx="470171" cy="25368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283622" y="396326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89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“add_to_cart”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매개변수에 행추가를 클릭하여 새로운 행이 생기면 매개변수 이름에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“items”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매개변수 값을 설정하기 위해서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“+”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클릭합ㄴ디ㅏ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784826" y="255361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77559" y="2764071"/>
            <a:ext cx="1450652" cy="30332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35532" y="3473620"/>
            <a:ext cx="69973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933164" y="342060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407805" y="3462894"/>
            <a:ext cx="235683" cy="2194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205437" y="34098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14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7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선택 항목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“[GA4]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 배열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항목을 선택합니다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689118" y="2059071"/>
            <a:ext cx="4792337" cy="15904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86750" y="20060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15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매개변수 이름과 값이 정상적으로 삽입되었는지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734967" y="310472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434" y="3364873"/>
            <a:ext cx="1776979" cy="359228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937335" y="3157736"/>
            <a:ext cx="4017945" cy="56636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93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기타 설정에서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데이터 전송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을체크합니다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4027466" y="4230078"/>
            <a:ext cx="1708316" cy="93212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825098" y="417706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77423" y="5486400"/>
            <a:ext cx="3961232" cy="4692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25098" y="533791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434" y="3364873"/>
            <a:ext cx="1776979" cy="35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1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2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항목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GA4_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장바구니추가이벤트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672492" y="2160210"/>
            <a:ext cx="307991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70124" y="210719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22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1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이름에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“[ecommerce]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GA4-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864261" y="1251943"/>
            <a:ext cx="1400168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661893" y="119892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735544" y="1259119"/>
            <a:ext cx="46664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541489" y="12061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rcRect l="41376" t="19697" r="14219" b="14884"/>
          <a:stretch/>
        </p:blipFill>
        <p:spPr>
          <a:xfrm>
            <a:off x="3861306" y="1599721"/>
            <a:ext cx="4156364" cy="33167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867" y="4895919"/>
            <a:ext cx="5372100" cy="3714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489" y="3093243"/>
            <a:ext cx="763778" cy="2318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9100" y="3029191"/>
            <a:ext cx="501157" cy="30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2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5-3)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장바구니추가</a:t>
            </a:r>
            <a:r>
              <a:rPr lang="en-US" altLang="ko-KR" sz="2800" spc="-160">
                <a:solidFill>
                  <a:srgbClr val="000000"/>
                </a:solidFill>
              </a:rPr>
              <a:t>(add_to_cart)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생성되어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1135213" y="2407872"/>
            <a:ext cx="221481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950692" y="219741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35213" y="2828787"/>
            <a:ext cx="221481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50692" y="261833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62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639035" y="2959641"/>
            <a:ext cx="691394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구매완료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(purchase)</a:t>
            </a: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6-1)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변수생성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6098243"/>
            <a:ext cx="1220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코드는 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메이크샵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적용 스킨마다 코드의 형태와 방식이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다를 수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있기 때문에  사용중인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스킨에 알맞게 수정해서 사용해야합니다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961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4" y="82024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6-1</a:t>
            </a:r>
            <a:r>
              <a:rPr lang="en-US" altLang="ko-KR" sz="2800" spc="-160">
                <a:solidFill>
                  <a:srgbClr val="000000"/>
                </a:solidFill>
              </a:rPr>
              <a:t>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 smtClean="0">
                <a:solidFill>
                  <a:srgbClr val="000000"/>
                </a:solidFill>
              </a:rPr>
              <a:t>구매완료</a:t>
            </a:r>
            <a:r>
              <a:rPr lang="en-US" altLang="ko-KR" sz="2800" spc="-160" smtClean="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메뉴에 진입합니다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729941" y="305999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92719" y="3298668"/>
            <a:ext cx="593928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231" y="4232703"/>
            <a:ext cx="4478819" cy="20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2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5113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971320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097" y="1710023"/>
            <a:ext cx="3995997" cy="112461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51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105611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휴대전화로 인증번호가 도착하면 인증번호를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확인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982133"/>
            <a:ext cx="9360000" cy="507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36941" t="52195" r="56487" b="45596"/>
          <a:stretch/>
        </p:blipFill>
        <p:spPr>
          <a:xfrm>
            <a:off x="3243695" y="3517133"/>
            <a:ext cx="615142" cy="111992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417710" y="4193621"/>
            <a:ext cx="470171" cy="25368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282429" y="4031669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043339" y="3638161"/>
            <a:ext cx="1952610" cy="285445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891767" y="3500519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60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440221" y="312412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50182" y="3235250"/>
            <a:ext cx="2726240" cy="32259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25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3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13416" y="737114"/>
            <a:ext cx="269088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하단의 소스코드를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var order_info = [];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for(var i=0; i&lt;$('tr &gt; td &gt; div &gt; a').length; i++){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  var url = new URL($('tr &gt; td &gt; div &gt; a')[i]);</a:t>
            </a:r>
          </a:p>
          <a:p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  order_info.push({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    item_id : url.searchParams.get('branduid'),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    quantity : $('tr &gt; td &gt; div &gt; a')[i].parentElement.parentElement.parentElement.childNodes[5].innerText.replace('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개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',''),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    item_name : $('tr &gt; td &gt; div &gt; a')[i].innerText,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    item_price : $('tr &gt; td &gt; div &gt; a')[i].parentElement.parentElement.parentElement.childNodes[7].innerText.replace(',','').replace('</a:t>
            </a:r>
            <a:r>
              <a: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</a:rPr>
              <a:t>원</a:t>
            </a:r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','')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  })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  }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  return order_info;</a:t>
            </a:r>
          </a:p>
          <a:p>
            <a:r>
              <a:rPr lang="en-US" altLang="ko-KR" sz="9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“[GA4]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 배열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2660525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70486" y="1267432"/>
            <a:ext cx="1360692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8550660" y="114104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760621" y="1252172"/>
            <a:ext cx="441569" cy="21918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849757" y="224297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713" y="2400029"/>
            <a:ext cx="3698137" cy="1443793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4081900" y="2369459"/>
            <a:ext cx="3734950" cy="1474363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03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1" y="796273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저장된 변수가 생성되었으면 목록에 추가됩니다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변수를 하나 더 만들기 위해서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56415" y="410376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608474" y="31950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818435" y="3306182"/>
            <a:ext cx="53496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194" y="4390237"/>
            <a:ext cx="4478819" cy="204666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1166376" y="4214894"/>
            <a:ext cx="240809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4" y="87410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32619" y="15380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2579" y="1649180"/>
            <a:ext cx="3995827" cy="115220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87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7680" y="313813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7640" y="3249259"/>
            <a:ext cx="2758781" cy="3097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00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 영역에 하단의 소스코드를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return $('input[name=pay_price]')[0].value;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“[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결제 금액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24306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688233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98195" y="1267432"/>
            <a:ext cx="1690430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534905" y="11510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744867" y="1262181"/>
            <a:ext cx="43238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3262" y="2419158"/>
            <a:ext cx="3710722" cy="1498087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034267" y="2419158"/>
            <a:ext cx="3609221" cy="130494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6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1" y="796269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저장된 변수가 생성되었으면 목록에 추가됩니다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변수를 하나 더 만들기 위해서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56415" y="443627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66376" y="4547403"/>
            <a:ext cx="240809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608474" y="31950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818435" y="3306182"/>
            <a:ext cx="53496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48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4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32619" y="15380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2579" y="1649180"/>
            <a:ext cx="3995827" cy="115220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84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7680" y="313813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7640" y="3249259"/>
            <a:ext cx="2758781" cy="3097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2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1" y="90223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 영역에 하단의 소스코드를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return $('input[name=ordernum]')[0].value;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“[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주문 번호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49245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59206" y="2419158"/>
            <a:ext cx="3609221" cy="130494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663294" y="116461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73256" y="1275745"/>
            <a:ext cx="1690430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534905" y="116768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744867" y="1278807"/>
            <a:ext cx="43238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54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26640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예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997459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447998" y="4742514"/>
            <a:ext cx="470171" cy="25368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321030" y="4580562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28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변수가 잘 생성되어 목록에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41175" y="453376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51136" y="4644895"/>
            <a:ext cx="2557726" cy="22013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81120" y="2560476"/>
            <a:ext cx="583898" cy="21597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65929" y="242426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82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639035" y="2959641"/>
            <a:ext cx="691394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구매완료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(purchase)</a:t>
            </a: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6-2)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트리거생성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6098243"/>
            <a:ext cx="1220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코드는 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메이크샵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적용 스킨마다 코드의 형태와 방식이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다를 수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있기 때문에  사용중인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스킨에 알맞게 수정해서 사용해야합니다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212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6-2) </a:t>
            </a:r>
            <a:r>
              <a:rPr lang="ko-KR" altLang="en-US" sz="2800" spc="-160" smtClean="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 smtClean="0">
                <a:solidFill>
                  <a:srgbClr val="000000"/>
                </a:solidFill>
              </a:rPr>
              <a:t>– </a:t>
            </a:r>
            <a:r>
              <a:rPr lang="ko-KR" altLang="en-US" sz="2800" spc="-160" smtClean="0">
                <a:solidFill>
                  <a:srgbClr val="000000"/>
                </a:solidFill>
              </a:rPr>
              <a:t>구매완료</a:t>
            </a:r>
            <a:r>
              <a:rPr lang="en-US" altLang="ko-KR" sz="2800" spc="-160" smtClean="0">
                <a:solidFill>
                  <a:srgbClr val="000000"/>
                </a:solidFill>
              </a:rPr>
              <a:t>(purchase) </a:t>
            </a:r>
            <a:r>
              <a:rPr lang="ko-KR" altLang="en-US" sz="2800" spc="-160" smtClean="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메뉴에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564138" y="170951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74099" y="1820643"/>
            <a:ext cx="620861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14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76783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9245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59206" y="1582479"/>
            <a:ext cx="3970889" cy="126047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25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2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모든 요소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6409564" y="262518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19525" y="2736308"/>
            <a:ext cx="2756897" cy="2242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72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2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일부 페이지뷰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체크합니다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화면과 같이 트리거 조건을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아래 내용을 복사하여 붙여넣습니다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/shop/orderend.html 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이름을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 페이지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으로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74182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84143" y="2419158"/>
            <a:ext cx="1294191" cy="3097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874182" y="279047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84143" y="2884087"/>
            <a:ext cx="3282879" cy="163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638986" y="116174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48947" y="1272872"/>
            <a:ext cx="1025235" cy="222823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8524397" y="113680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4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734358" y="1247933"/>
            <a:ext cx="492769" cy="23113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438899" y="2884087"/>
            <a:ext cx="928123" cy="163913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880" y="2918148"/>
            <a:ext cx="807984" cy="11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6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6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제대로 저장되었으면 화면과 같이 트리거 항목에 추가됩니다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트리거를 하나 더 만들기 위해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48103" y="285667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58064" y="2967800"/>
            <a:ext cx="1776329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558598" y="174553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68560" y="1856664"/>
            <a:ext cx="609776" cy="16129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9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32619" y="154326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2580" y="1654388"/>
            <a:ext cx="3995827" cy="113037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05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이벤트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76314" y="53588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86275" y="5469930"/>
            <a:ext cx="2790147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12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9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“purchase”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을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제목은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                          “GA4_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(purchase)”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46984" y="11563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856945" y="1267431"/>
            <a:ext cx="1864685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871815" y="229464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81776" y="2405771"/>
            <a:ext cx="2069641" cy="3097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554305" y="116461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764267" y="1275742"/>
            <a:ext cx="404672" cy="1956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85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166649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개인정보 보호 및 약관 페이지가 나오면 스크롤을 하단으로 내립니다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8" y="989145"/>
            <a:ext cx="9360000" cy="5070000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626541" y="4992052"/>
            <a:ext cx="268956" cy="272426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6591993" y="2485506"/>
            <a:ext cx="0" cy="2984269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18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1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6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저장되어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다음은 태그를 만들기위해 좌측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948103" y="250263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58064" y="2613758"/>
            <a:ext cx="1809580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6651" y="2405891"/>
            <a:ext cx="633305" cy="1619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948103" y="302666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158064" y="3137790"/>
            <a:ext cx="1809580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62600" y="22270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43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639035" y="2959641"/>
            <a:ext cx="691394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구매완료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(purchase)</a:t>
            </a: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6-3)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태그생성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6098243"/>
            <a:ext cx="1220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코드는 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메이크샵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적용 스킨마다 코드의 형태와 방식이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다를 수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있기 때문에  사용중인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스킨에 알맞게 수정해서 사용해야합니다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532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 smtClean="0">
                <a:solidFill>
                  <a:srgbClr val="000000"/>
                </a:solidFill>
              </a:rPr>
              <a:t>구매완료</a:t>
            </a:r>
            <a:r>
              <a:rPr lang="en-US" altLang="ko-KR" sz="2800" spc="-160" smtClean="0">
                <a:solidFill>
                  <a:srgbClr val="000000"/>
                </a:solidFill>
              </a:rPr>
              <a:t>(purchase) </a:t>
            </a:r>
            <a:r>
              <a:rPr lang="ko-KR" altLang="en-US" sz="2800" spc="-160" smtClean="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메뉴에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4597391" y="17344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790727" y="1820642"/>
            <a:ext cx="620858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17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40932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50892" y="1582479"/>
            <a:ext cx="3945951" cy="12022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14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HTML”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915169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1246" y="48849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1206" y="4996105"/>
            <a:ext cx="2765215" cy="25754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16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33" y="87779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HTML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영역에 아래 코드를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&lt;script&gt;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window.dataLayer = window.dataLayer || [];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window.dataLayer.push({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"event" : "purchase",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"ecommerce" :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"transaction_id" : {{[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주문 번호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}},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"currency" : "KRW",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"value": {{[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공통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결제 금액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}},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  "items" :{{[GA4]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주문 완료 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800">
                <a:latin typeface="Noto Sans KR" panose="020B0500000000000000" pitchFamily="34" charset="-127"/>
                <a:ea typeface="Noto Sans KR" panose="020B0500000000000000" pitchFamily="34" charset="-127"/>
              </a:rPr>
              <a:t>상품 배열</a:t>
            </a:r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}},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}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  })    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&lt;/script&gt;</a:t>
            </a:r>
          </a:p>
          <a:p>
            <a:endParaRPr lang="en-US" altLang="ko-KR" sz="8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태그제목에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“[dataLayer] GA4-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27078" y="229823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7038" y="2432221"/>
            <a:ext cx="3701741" cy="14441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713173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23133" y="1267432"/>
            <a:ext cx="132467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827078" y="429070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037039" y="4401830"/>
            <a:ext cx="4001214" cy="117222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28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주문완료페이지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선택합니다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566250" y="286517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34894" y="3106654"/>
            <a:ext cx="6866219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48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2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837547" y="373722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30279" y="3947677"/>
            <a:ext cx="4033131" cy="67419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설정되었는지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8545322" y="11561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738054" y="1254974"/>
            <a:ext cx="480761" cy="2208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56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7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저장되어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태그를 하나 더 만들기 위해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992854" y="243574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79014" y="2571095"/>
            <a:ext cx="3359735" cy="21367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610349" y="163188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03081" y="1842342"/>
            <a:ext cx="542003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19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7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854173" y="138540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6905" y="1595865"/>
            <a:ext cx="3974877" cy="120552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57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940187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개인정보보호 및 약관 페이지 하단에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가지 동의사항을 체크합니다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7" y="997457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918456" y="4143998"/>
            <a:ext cx="2052555" cy="92676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791488" y="398204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168137" y="5203330"/>
            <a:ext cx="661558" cy="283071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041168" y="5041378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43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선택합니다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97868" y="228221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90600" y="2492677"/>
            <a:ext cx="271965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88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6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구성태그 목록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구성을 선택합니다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48632" y="219355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1365" y="2404007"/>
            <a:ext cx="1328658" cy="77976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2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9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“purchase”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매개변수에 행추가를 클릭하여 새로운 행이 생기면 매개변수 이름에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“items”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매개변수 값을 설정하기 위해서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“+”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784826" y="255361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77559" y="2764071"/>
            <a:ext cx="1450652" cy="30332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35532" y="3473620"/>
            <a:ext cx="69973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933164" y="342060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407805" y="3462894"/>
            <a:ext cx="235683" cy="2194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205437" y="34098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61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선택 항목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“[GA4]ecommerce.items”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항목을 선택합니다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689118" y="1876191"/>
            <a:ext cx="4792337" cy="15904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86750" y="182317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49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4241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행 추가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클릭한 후 이전 슬라이드와 같은 방법으로 매개변수 이름과 값을 좌측 이미지와 같이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마지막 매개변수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currency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의 값은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KRW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직접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759968" y="30661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962336" y="3119171"/>
            <a:ext cx="4017945" cy="138632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90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기타 설정에서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데이터 전송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을체크합니다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4027466" y="3315259"/>
            <a:ext cx="1708316" cy="93212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825098" y="326224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59576" y="4609404"/>
            <a:ext cx="3961232" cy="120119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25098" y="442309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53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2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항목 중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“GA4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_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장바구니추가이벤트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(add_to_cart)”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672492" y="2160210"/>
            <a:ext cx="307991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70124" y="210719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89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이름에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“[ecommerce] GA4-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864261" y="1251943"/>
            <a:ext cx="1400168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661893" y="119892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735544" y="1259119"/>
            <a:ext cx="466645" cy="2159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541489" y="12061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24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6-3)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구매완료</a:t>
            </a:r>
            <a:r>
              <a:rPr lang="en-US" altLang="ko-KR" sz="2800" spc="-160">
                <a:solidFill>
                  <a:srgbClr val="000000"/>
                </a:solidFill>
              </a:rPr>
              <a:t>(purchase)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정상적으로 생성되어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1135213" y="2596779"/>
            <a:ext cx="221481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950692" y="238632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35213" y="3237898"/>
            <a:ext cx="2214815" cy="2104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50692" y="302744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6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114146" y="2959641"/>
            <a:ext cx="396371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7.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디버깅 및 적용하기</a:t>
            </a:r>
            <a:endParaRPr lang="en-US" altLang="ko-KR" sz="35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7-1) GTM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미리보기 기능 사용하여 디버깅하기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0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1749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 </a:t>
            </a:r>
            <a:r>
              <a:rPr lang="en-US" altLang="ko-KR" sz="2800" spc="-160">
                <a:solidFill>
                  <a:srgbClr val="000000"/>
                </a:solidFill>
              </a:rPr>
              <a:t>(gmail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  <a:r>
              <a:rPr lang="en-US" altLang="ko-KR" sz="2800" spc="-16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비즈니스 설정은 선택사항이니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나중에 하기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3" y="983211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104107" y="3569542"/>
            <a:ext cx="520242" cy="187811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985451" y="3337269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06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94826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mtClean="0"/>
              <a:t>7-1)</a:t>
            </a:r>
            <a:r>
              <a:rPr lang="en-US" altLang="ko-KR" sz="2800" smtClean="0"/>
              <a:t> </a:t>
            </a:r>
            <a:r>
              <a:rPr lang="en-US" altLang="ko-KR" sz="2800"/>
              <a:t>GTM </a:t>
            </a:r>
            <a:r>
              <a:rPr lang="ko-KR" altLang="en-US" sz="2800"/>
              <a:t>미리보기 기능 사용하여 디버깅하기</a:t>
            </a: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실제로 적용하기 전 오류가 있는지 혹은 데이터가 정상적으로 수집되는지를 확인하기 위하여 디버깅을 진행합니다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 미리보기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8470669" y="1544429"/>
            <a:ext cx="557632" cy="266934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8307064" y="135821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30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14" y="97020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미리보기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클릭하여 새로생긴 페이지에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URL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입력란에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설치한 웹사이트의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URL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작성합니다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“Connect”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3356032" y="3458095"/>
            <a:ext cx="949961" cy="329626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49217" y="3845353"/>
            <a:ext cx="555414" cy="207113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302850" y="337953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438179" y="3736316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cxnSp>
        <p:nvCxnSpPr>
          <p:cNvPr id="7" name="직선 화살표 연결선 6"/>
          <p:cNvCxnSpPr>
            <a:stCxn id="14" idx="3"/>
          </p:cNvCxnSpPr>
          <p:nvPr/>
        </p:nvCxnSpPr>
        <p:spPr>
          <a:xfrm flipV="1">
            <a:off x="4305993" y="3622907"/>
            <a:ext cx="2145607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59011" y="3392075"/>
            <a:ext cx="2697405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해당 </a:t>
            </a:r>
            <a:r>
              <a:rPr lang="en-US" altLang="ko-KR" sz="1200" smtClean="0"/>
              <a:t>URL </a:t>
            </a:r>
            <a:r>
              <a:rPr lang="ko-KR" altLang="en-US" sz="1200" smtClean="0"/>
              <a:t>입력란에는 </a:t>
            </a:r>
            <a:r>
              <a:rPr lang="en-US" altLang="ko-KR" sz="1200" smtClean="0"/>
              <a:t>GTM</a:t>
            </a:r>
            <a:r>
              <a:rPr lang="ko-KR" altLang="en-US" sz="1200" smtClean="0"/>
              <a:t>을 설치한</a:t>
            </a:r>
            <a:endParaRPr lang="en-US" altLang="ko-KR" sz="1200" smtClean="0"/>
          </a:p>
          <a:p>
            <a:r>
              <a:rPr lang="ko-KR" altLang="en-US" sz="1200" smtClean="0"/>
              <a:t>웹사이트 </a:t>
            </a:r>
            <a:r>
              <a:rPr lang="en-US" altLang="ko-KR" sz="1200" smtClean="0"/>
              <a:t>URL</a:t>
            </a:r>
            <a:r>
              <a:rPr lang="ko-KR" altLang="en-US" sz="1200" smtClean="0"/>
              <a:t>입력합니다</a:t>
            </a:r>
            <a:r>
              <a:rPr lang="en-US" altLang="ko-KR" sz="1200" smtClean="0"/>
              <a:t>.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85067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9" y="90485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“connect”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클릭하니 입력했던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URL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의 웹사이트가 새로 열렸습니다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화면에 보여지는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번 웹페이지는는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GTM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사이트입니다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번 웹페이지는 디버깅내용을 확인하는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“Tag Assitant”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페이지입니다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번 웹페이지는 사용자 행동을 테스트하기 위하여 제공되는 디버깅 웹페이지입니다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91905" y="873339"/>
            <a:ext cx="1221506" cy="240566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13411" y="885604"/>
            <a:ext cx="1188720" cy="228301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24690" y="1327179"/>
            <a:ext cx="1928553" cy="22730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0" y="801546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251581" y="801546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3477" y="1223875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23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34" y="1398973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번 웹페이지인 디버깅내용을 확인하는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“Tag Assitant”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페이지를 열어봅니다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“Connected”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라는 연결되었다는 내용의 문국가 확인된다면 미리보기 모드가 정상적으로 실행되었습니다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“continue”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3001359" y="2674162"/>
            <a:ext cx="3524132" cy="1557016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909454" y="260236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447774" y="3824356"/>
            <a:ext cx="622990" cy="240567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332478" y="3710008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10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12" y="972971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</a:t>
            </a:r>
            <a:r>
              <a:rPr lang="ko-KR" altLang="en-US" sz="2800" smtClean="0"/>
              <a:t>디버깅하기 </a:t>
            </a:r>
            <a:r>
              <a:rPr lang="en-US" altLang="ko-KR" sz="2800" smtClean="0"/>
              <a:t>(</a:t>
            </a:r>
            <a:r>
              <a:rPr lang="ko-KR" altLang="en-US" sz="2800" smtClean="0"/>
              <a:t>구조파악</a:t>
            </a:r>
            <a:r>
              <a:rPr lang="en-US" altLang="ko-KR" sz="2800"/>
              <a:t>)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Event Timelie : 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실시간으로 실행되는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모든 이벤트를 확인할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하나의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아이템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=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하나의 이벤트라고 생각하면 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Tags :  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실행된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Tag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Tag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정보를 확인할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Variables : 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Variable(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정보를 확인 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Variable name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&amp;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type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return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type,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value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확인할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Data Layer :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웹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소스코드에서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push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Data Layer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정보를 확인 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실제로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data layer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가 어떻게 날아오는지 확인할 수 있습니다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여기서 확인한 정보는 모두 변수로 활용 가능합니다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Errors :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에러가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있으면 표시합니다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tab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 숫자가 없다면 에러도 없다는 뜻입니다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115296" y="2335337"/>
            <a:ext cx="1214740" cy="1172634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6359" y="233533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894307" y="2487217"/>
            <a:ext cx="559072" cy="22273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96748" y="23819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3460307" y="2487217"/>
            <a:ext cx="559072" cy="22273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3362748" y="23819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5127285" y="2487217"/>
            <a:ext cx="559072" cy="22273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029726" y="23819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4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790844" y="2487217"/>
            <a:ext cx="559072" cy="22273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6693285" y="23819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5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8394272" y="2487217"/>
            <a:ext cx="559072" cy="22273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8296713" y="23819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6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69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2" y="89308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현재 디버깅 웹페이지는 메인페이지입니다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현재 페이지 제목을 클릭하고 실행되고있는 태그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Tags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Fired)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FontTx/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현재 실행되고있는 태그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＂GA4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클릭해봅니다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45072" y="2086485"/>
            <a:ext cx="1212228" cy="20713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176220" y="197213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372596" y="2825625"/>
            <a:ext cx="1545864" cy="55765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57300" y="271127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23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8" y="909066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가 실행되는 측정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ID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확인할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어떤 부분에서 실행되고 있는지 확인하기 위하여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“Messages Where This Tag Fired”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부분에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“Container Loaded”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3710636" y="2772285"/>
            <a:ext cx="2278684" cy="19189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504270" y="275249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699998" y="3185160"/>
            <a:ext cx="1192042" cy="27432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488726" y="3131680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11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8" y="874857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구성 태그가 활성화 되어 있는 상태를 확인할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태그에 상세한 내용을 설명하는 영역입니다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2507758" y="1172085"/>
            <a:ext cx="1172702" cy="390015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392462" y="105773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680460" y="1859328"/>
            <a:ext cx="2453640" cy="253741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565164" y="1744980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29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상품조회 이벤트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(view_item)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이벤트를 디버깅해보겠습니다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디버깅 웹페이지에서 상품상세페이지로 이동합니다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현재 웹페이지 제목은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슬리피캣 원더라인 파자마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173551" y="1347345"/>
            <a:ext cx="1076129" cy="209239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8255" y="123299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81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다시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“Tag Assitant”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페이지로 돌아옵니다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Event Timeline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확인해보면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슬리피캣 원더라인 파자마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페이지 목록이 추가된 것을 확인 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해당 페이지 제목을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58254" y="2071905"/>
            <a:ext cx="1176185" cy="209239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-57041" y="195755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41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882332" y="3075057"/>
            <a:ext cx="6427336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가이드는새로운 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계정을  생성하여 설치까지 진행하는 가이드입니다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algn="ctr"/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가이드 내용과 같이 계정을 새로 생성하여 따라하시길 권장드립니다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2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Google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생성이 끝났습니다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Google Analytics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홈페이지로 이동되었으니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측정시작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947583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802375" y="2788145"/>
            <a:ext cx="570119" cy="235407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683720" y="2555872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0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현재 활성된 태그 목록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(Tags Fired)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에서 상품상세조회 태그가 실행되고 있는것을 확인 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해당 태그를 클릭해보겠습니다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2857500" y="2963267"/>
            <a:ext cx="1630680" cy="45720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771066" y="2875718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0" y="2051638"/>
            <a:ext cx="1263535" cy="284238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6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6-1)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태그가 어느 부분에서 실행되고 어떤 값들을 가지고 있는지 상세히 보고 싶습니다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“Messages Where This Tag Fired“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아래에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“view_item”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" y="88560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642360" y="3296583"/>
            <a:ext cx="1211580" cy="45720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555926" y="3209034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16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실행되고 있는 태그의 매개변수 값들을 확인하기 위해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v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alue”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버튼에 체크합니다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7810885" y="1688287"/>
            <a:ext cx="299653" cy="9750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699847" y="151318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60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7-1) GTM </a:t>
            </a:r>
            <a:r>
              <a:rPr lang="ko-KR" altLang="en-US" sz="2800"/>
              <a:t>미리보기 기능 사용하여 디버깅하기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1114" y="1292369"/>
            <a:ext cx="26908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실제로 전송되고 있는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dataLayer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확인 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만약 정상적인 값이 전송되지 않았다면 전자상거래 설치 부분을 다시 한 번 검토하시길 바랍니다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이와 같은 방법으로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태그를 디버깅할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5" y="88560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787525" y="2930346"/>
            <a:ext cx="3337175" cy="963473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574813" y="2934612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12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261204" y="2959641"/>
            <a:ext cx="3669595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7.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디버깅 및 적용하기</a:t>
            </a:r>
            <a:endParaRPr lang="en-US" altLang="ko-KR" sz="35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7-2) GTM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설정내역 적용하기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0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mtClean="0"/>
              <a:t>7-2) GTM </a:t>
            </a:r>
            <a:r>
              <a:rPr lang="ko-KR" altLang="en-US" sz="2800" smtClean="0"/>
              <a:t>설정내역 적용하기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제출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5" y="5507929"/>
            <a:ext cx="742950" cy="44767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8895079" y="1500490"/>
            <a:ext cx="408941" cy="23687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784041" y="1325392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53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7-2) GTM </a:t>
            </a:r>
            <a:r>
              <a:rPr lang="ko-KR" altLang="en-US" sz="2800"/>
              <a:t>설정내역 적용하기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게시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" y="830580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8928729" y="1205520"/>
            <a:ext cx="428631" cy="21508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817691" y="10304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50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7-2) GTM </a:t>
            </a:r>
            <a:r>
              <a:rPr lang="ko-KR" altLang="en-US" sz="2800"/>
              <a:t>설정내역 적용하기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건너뛰기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347329" y="3730006"/>
            <a:ext cx="428631" cy="21508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236291" y="3554907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58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7-2) GTM </a:t>
            </a:r>
            <a:r>
              <a:rPr lang="ko-KR" altLang="en-US" sz="2800"/>
              <a:t>설정내역 적용하기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해당화면이 보인다면 정상적으로 웹페이지에 적용된 것입니다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만약 해당화면이 나오지 않는다면 본 가이드를 다시 한 번 천천히 진행해보시길 권장드립니다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928729" y="1205520"/>
            <a:ext cx="428631" cy="21508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817691" y="10304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5" y="885604"/>
            <a:ext cx="9360000" cy="50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6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261204" y="2959641"/>
            <a:ext cx="3669595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7.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디버깅 및 적용하기</a:t>
            </a:r>
            <a:endParaRPr lang="en-US" altLang="ko-KR" sz="35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7-3) GA4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에서 실시간데이터 확인하기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4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측정시작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클릭하면 보여지는 화면입니다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947583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11276" y="1715804"/>
            <a:ext cx="8957661" cy="350458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7560" y="148353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48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5" y="830580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mtClean="0"/>
              <a:t>7-3) GA4</a:t>
            </a:r>
            <a:r>
              <a:rPr lang="ko-KR" altLang="en-US" sz="2800" smtClean="0"/>
              <a:t>에서 실시간데이터 확인하기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 (GA4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접속은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번 슬라이드 이후 내용을 확인해주세요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보고서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6935" y="1727088"/>
            <a:ext cx="240245" cy="20077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97180" y="162483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0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7-3) GA4</a:t>
            </a:r>
            <a:r>
              <a:rPr lang="ko-KR" altLang="en-US" sz="2800"/>
              <a:t>에서 실시간데이터 확인하기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실시간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25749" y="1711848"/>
            <a:ext cx="436251" cy="148488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14711" y="153674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63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39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/>
              <a:t>7-3) GA4</a:t>
            </a:r>
            <a:r>
              <a:rPr lang="ko-KR" altLang="en-US" sz="2800"/>
              <a:t>에서 실시간데이터 확인하기</a:t>
            </a:r>
            <a:endParaRPr sz="28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01114" y="1292369"/>
            <a:ext cx="269088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실시간 보고서에서는 실시간으로 수집되는 이벤트 및 페이지 정보를 확인 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 별 이벤트 수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목록에서 설치를 진행했던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“view_item”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이벤트가 수집되는 내용을 확인할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실제 웹페이지에서 상품조회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장바구니추가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구매완료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행동을 진행하고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실시간 보고서에서 이벤트를 확인 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8928729" y="1205520"/>
            <a:ext cx="428631" cy="215080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817691" y="1030421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5" y="885604"/>
            <a:ext cx="9360000" cy="5070000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6162669" y="3936888"/>
            <a:ext cx="1403991" cy="1770492"/>
          </a:xfrm>
          <a:prstGeom prst="roundRect">
            <a:avLst>
              <a:gd name="adj" fmla="val 508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051631" y="3761789"/>
            <a:ext cx="172868" cy="175098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514469" y="1742328"/>
            <a:ext cx="7902466" cy="4213276"/>
          </a:xfrm>
          <a:prstGeom prst="roundRect">
            <a:avLst>
              <a:gd name="adj" fmla="val 1834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3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vent Naming Considerations for Google Analytics 4 Properties | Bounteou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449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3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5261956"/>
            <a:ext cx="12192000" cy="1596044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4750" y="5508455"/>
            <a:ext cx="110925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COPYRIGHT(C) TRIPLE HM. ALL RIGHTS RESERVED</a:t>
            </a:r>
            <a:r>
              <a:rPr lang="en-US" altLang="ko-KR" sz="10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0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이문서는</a:t>
            </a:r>
            <a:r>
              <a:rPr lang="en-US" altLang="ko-KR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주</a:t>
            </a:r>
            <a:r>
              <a:rPr lang="en-US" altLang="ko-KR" sz="10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r>
              <a:rPr lang="ko-KR" altLang="en-US" sz="10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크리플하이엠의 지적재산이므로 어떠한 경우에도 ㈜트리플하이엠의공식적인 허가없이 이 문서의 일부 또는 전체를 변경하여 복제</a:t>
            </a:r>
            <a:r>
              <a:rPr lang="en-US" altLang="ko-KR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전송</a:t>
            </a:r>
            <a:r>
              <a:rPr lang="en-US" altLang="ko-KR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배포할 수 없습니다</a:t>
            </a:r>
            <a:r>
              <a:rPr lang="en-US" altLang="ko-KR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endParaRPr lang="en-US" altLang="ko-KR" sz="10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0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 문서는 정보 제공의 목적으로 제공되며</a:t>
            </a:r>
            <a:r>
              <a:rPr lang="en-US" altLang="ko-KR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 문서의 사용 혹은 사용결과에 따른 책임은 전적으로 사용자에게 있습니다</a:t>
            </a:r>
            <a:r>
              <a:rPr lang="en-US" altLang="ko-KR" sz="10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endParaRPr lang="en-US" altLang="ko-KR" sz="10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80090" y="6475615"/>
            <a:ext cx="242521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5"/>
              </a:rPr>
              <a:t>트리플하이엠 </a:t>
            </a:r>
            <a:r>
              <a:rPr lang="en-US" altLang="ko-KR" sz="12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5"/>
              </a:rPr>
              <a:t>www.hmcorp.co.kr</a:t>
            </a:r>
            <a:endParaRPr lang="ko-KR" altLang="en-US" sz="12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4751" y="179993"/>
            <a:ext cx="5275803" cy="140038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4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감사합니다</a:t>
            </a:r>
            <a:endParaRPr lang="en-US" altLang="ko-KR" sz="45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20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메이크샵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Google 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Analytics  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설치 가이드 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포함</a:t>
            </a:r>
            <a:r>
              <a:rPr lang="en-US" altLang="ko-KR" sz="2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  v1.0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14750" y="2006441"/>
            <a:ext cx="6733948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Publisher 		</a:t>
            </a:r>
            <a:r>
              <a:rPr lang="ko-KR" altLang="en-US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주식회사 트리플하이엠 연구소 엄태영 </a:t>
            </a: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PM</a:t>
            </a:r>
          </a:p>
          <a:p>
            <a:pPr>
              <a:lnSpc>
                <a:spcPct val="200000"/>
              </a:lnSpc>
            </a:pP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Address 		</a:t>
            </a:r>
            <a:r>
              <a:rPr lang="ko-KR" altLang="en-US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서울시 금천구 디지털로 </a:t>
            </a: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121 </a:t>
            </a:r>
            <a:r>
              <a:rPr lang="ko-KR" altLang="en-US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에이스 가산타워</a:t>
            </a: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10</a:t>
            </a:r>
            <a:r>
              <a:rPr lang="ko-KR" altLang="en-US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층</a:t>
            </a:r>
            <a:endParaRPr lang="en-US" altLang="ko-KR" sz="1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Telephone 		</a:t>
            </a:r>
            <a:r>
              <a:rPr lang="en-US" altLang="ko-KR" sz="1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02-2623-4705</a:t>
            </a:r>
            <a:endParaRPr lang="en-US" altLang="ko-KR" sz="1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e-mail 		</a:t>
            </a: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6"/>
              </a:rPr>
              <a:t>hm_qna@hmcorp.co.kr</a:t>
            </a:r>
            <a:endParaRPr lang="en-US" altLang="ko-KR" sz="1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Homepage	 	</a:t>
            </a:r>
            <a:r>
              <a:rPr lang="en-US" altLang="ko-KR" sz="1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7"/>
              </a:rPr>
              <a:t>https://www.hmcorp.co.kr</a:t>
            </a:r>
            <a:endParaRPr lang="en-US" altLang="ko-KR" sz="1300" spc="-30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150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 이름을 회사명 또는 브랜드명으로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다음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7" y="964205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407139" y="2247819"/>
            <a:ext cx="2161493" cy="47875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88484" y="201554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8948" y="5614473"/>
            <a:ext cx="415822" cy="221544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46918" y="5382200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05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속성이름 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보고시간대 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통화 를 설정합니다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9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속성이름은 회사명 또는 브랜드명이 좋습니다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다음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2" y="980835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407139" y="2887898"/>
            <a:ext cx="2352685" cy="97752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88484" y="2655625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0635" y="4391504"/>
            <a:ext cx="432448" cy="21275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30292" y="4142604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04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비즈니스 정보 영역은 선택사항입니다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가이드에서는 굳이 설정을 하지 않고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0" y="980832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65574" y="5638413"/>
            <a:ext cx="432448" cy="21275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55231" y="5389513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79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구글애널리틱스 서비스 약관 계약에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동의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GDPR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유럽연합 일반데이터 보호규칙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체크를 하지 않고 진행하여도 무방합니다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9" y="964209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541035" y="4458005"/>
            <a:ext cx="432448" cy="21275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287099" y="4413543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80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내 이메일 커뮤니케이션 팝업이 나오면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965815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6184482" y="4482944"/>
            <a:ext cx="432448" cy="21275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074139" y="4234044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99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본가이드는 웹 설치내용이기 때문에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웹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09" y="881079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011681" y="3009207"/>
            <a:ext cx="1596042" cy="191193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766057" y="2959329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27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스트림 설정 영역에서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웹사이트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URL /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스트립 이름 을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스트림 만들기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09" y="881079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751325" y="1886990"/>
            <a:ext cx="6018601" cy="374072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497388" y="1814167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734698" y="3185077"/>
            <a:ext cx="681832" cy="20443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640981" y="2961117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20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스트림 영역까지 설정 하게 되면 보여지는 화면입니다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좌측에  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“X”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09" y="881079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693137" y="1208650"/>
            <a:ext cx="282819" cy="27932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582794" y="959750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89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spc="-160" smtClean="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목차</a:t>
            </a:r>
            <a:endParaRPr sz="28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7802" y="978694"/>
            <a:ext cx="5010000" cy="42780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sz="20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부</a:t>
            </a:r>
            <a:endParaRPr lang="en-US" altLang="ko-KR" sz="20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3" action="ppaction://hlinksldjump"/>
              </a:rPr>
              <a:t>#GA4/GTM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3" action="ppaction://hlinksldjump"/>
              </a:rPr>
              <a:t>계정 생성하기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1-1) Google Analytics4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1-2) Google Tag Manager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생성하기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4" action="ppaction://hlinksldjump"/>
              </a:rPr>
              <a:t>#GTM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4" action="ppaction://hlinksldjump"/>
              </a:rPr>
              <a:t>추적코드 설치 및 기본 셋팅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2-1) GTM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복사하기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2-2)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디자인 편집 기능 활용하여 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설치하기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2-3) </a:t>
            </a:r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GoogleTagManger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기본셋팅하기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5" action="ppaction://hlinksldjump"/>
              </a:rPr>
              <a:t>#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5" action="ppaction://hlinksldjump"/>
              </a:rPr>
              <a:t>추적코드 정상설치여부 확인하기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3-1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구글애널리틱스 홈 화면 확인하기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3-2) GA4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에서 실시간데이터 확인하기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60066" y="881079"/>
            <a:ext cx="6381414" cy="51552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20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부</a:t>
            </a:r>
            <a:endParaRPr lang="en-US" altLang="ko-KR" sz="20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#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전자상거래 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설치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– 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상품조회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6" action="ppaction://hlinksldjump"/>
              </a:rPr>
              <a:t>(view_item)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4-1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변수생성 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4-2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4-2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태그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#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전자상거래 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설치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–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장바구니 추가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7" action="ppaction://hlinksldjump"/>
              </a:rPr>
              <a:t>(add_to_cart)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5-1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변수생성 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5-2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5-2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태그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생성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8" action="ppaction://hlinksldjump"/>
              </a:rPr>
              <a:t>#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8" action="ppaction://hlinksldjump"/>
              </a:rPr>
              <a:t>전자상거래 </a:t>
            </a:r>
            <a:r>
              <a:rPr lang="ko-KR" altLang="en-US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8" action="ppaction://hlinksldjump"/>
              </a:rPr>
              <a:t>설치 </a:t>
            </a:r>
            <a:r>
              <a:rPr lang="en-US" altLang="ko-KR" sz="1500" b="1">
                <a:latin typeface="Noto Sans KR" panose="020B0500000000000000" pitchFamily="34" charset="-127"/>
                <a:ea typeface="Noto Sans KR" panose="020B0500000000000000" pitchFamily="34" charset="-127"/>
                <a:hlinkClick r:id="rId8" action="ppaction://hlinksldjump"/>
              </a:rPr>
              <a:t>– 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8" action="ppaction://hlinksldjump"/>
              </a:rPr>
              <a:t>구매완료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8" action="ppaction://hlinksldjump"/>
              </a:rPr>
              <a:t>(purchase)</a:t>
            </a:r>
            <a:endParaRPr lang="en-US" altLang="ko-KR" sz="15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6-1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변수생성 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6-2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6-2</a:t>
            </a:r>
            <a:r>
              <a:rPr lang="en-US" altLang="ko-KR" sz="12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태그 생성</a:t>
            </a:r>
            <a:endParaRPr lang="en-US" altLang="ko-KR" sz="12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7. </a:t>
            </a:r>
            <a:r>
              <a:rPr lang="en-US" altLang="ko-KR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9" action="ppaction://hlinksldjump"/>
              </a:rPr>
              <a:t>#</a:t>
            </a:r>
            <a:r>
              <a:rPr lang="ko-KR" altLang="en-US" sz="1500" b="1" smtClean="0">
                <a:latin typeface="Noto Sans KR" panose="020B0500000000000000" pitchFamily="34" charset="-127"/>
                <a:ea typeface="Noto Sans KR" panose="020B0500000000000000" pitchFamily="34" charset="-127"/>
                <a:hlinkClick r:id="rId9" action="ppaction://hlinksldjump"/>
              </a:rPr>
              <a:t>디버깅 및 적용하기</a:t>
            </a:r>
            <a:endParaRPr lang="en-US" altLang="ko-KR" sz="1500" b="1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7-1) GTM</a:t>
            </a:r>
            <a:r>
              <a:rPr lang="ko-KR" altLang="en-US" sz="12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미리보기 기능 사용하여 디버깅하기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7-2) GTM 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설정내역 적용하기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7-3) GA4</a:t>
            </a:r>
            <a:r>
              <a:rPr lang="ko-KR" altLang="en-US" sz="12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에서 실시간데이터 확인하기</a:t>
            </a:r>
            <a:endParaRPr lang="en-US" altLang="ko-KR" sz="12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320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웹 스트림 세부정보에서 생성한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계정의 측정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ID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확인할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“X”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09" y="881079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7772400" y="2222803"/>
            <a:ext cx="980902" cy="329204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643488" y="1973903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111246" y="1225275"/>
            <a:ext cx="282819" cy="27932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009216" y="976375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53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홈 메뉴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75" y="881079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91571" y="1529542"/>
            <a:ext cx="315569" cy="21613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80172" y="1375559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88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748163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</a:t>
            </a:r>
            <a:r>
              <a:rPr lang="ko-KR" altLang="en-US" sz="2800" spc="-160" smtClean="0">
                <a:solidFill>
                  <a:srgbClr val="000000"/>
                </a:solidFill>
              </a:rPr>
              <a:t>생성하기 </a:t>
            </a:r>
            <a:r>
              <a:rPr lang="en-US" altLang="ko-KR" sz="2800" spc="-160" smtClean="0">
                <a:solidFill>
                  <a:srgbClr val="000000"/>
                </a:solidFill>
              </a:rPr>
              <a:t>(</a:t>
            </a:r>
            <a:r>
              <a:rPr lang="ko-KR" altLang="en-US" sz="2800" spc="-160" smtClean="0">
                <a:solidFill>
                  <a:srgbClr val="000000"/>
                </a:solidFill>
              </a:rPr>
              <a:t>완료</a:t>
            </a:r>
            <a:r>
              <a:rPr lang="en-US" altLang="ko-KR" sz="2800" spc="-160" smtClean="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계정이 정상적으로 생성된 경우 해당 화면과 같이 나오게 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만약 해당화면이 나오지 않는경우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4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번째 슬라이드부터 다시 한 번 천천히 따라하시길 권장드립니다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46" y="881079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16383" y="1230284"/>
            <a:ext cx="9335522" cy="4720795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002072" y="2308032"/>
            <a:ext cx="537072" cy="130503"/>
          </a:xfrm>
          <a:prstGeom prst="roundRect">
            <a:avLst>
              <a:gd name="adj" fmla="val 7753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11" name="직선 화살표 연결선 10"/>
          <p:cNvCxnSpPr>
            <a:stCxn id="10" idx="2"/>
          </p:cNvCxnSpPr>
          <p:nvPr/>
        </p:nvCxnSpPr>
        <p:spPr>
          <a:xfrm>
            <a:off x="3270608" y="2438535"/>
            <a:ext cx="88373" cy="4086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27419" y="2876864"/>
            <a:ext cx="3948345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smtClean="0"/>
              <a:t>해당 부분은 </a:t>
            </a:r>
            <a:r>
              <a:rPr lang="en-US" altLang="ko-KR" sz="1100" smtClean="0"/>
              <a:t>GA4</a:t>
            </a:r>
            <a:r>
              <a:rPr lang="ko-KR" altLang="en-US" sz="1100" smtClean="0"/>
              <a:t>에서 제공한 고유한 코드입니다</a:t>
            </a:r>
            <a:r>
              <a:rPr lang="en-US" altLang="ko-KR" sz="1100" smtClean="0"/>
              <a:t>.</a:t>
            </a:r>
          </a:p>
          <a:p>
            <a:r>
              <a:rPr lang="ko-KR" altLang="en-US" sz="1100" smtClean="0"/>
              <a:t>따라서 가이드에서 보여지는 코드와 동일하지 않습니다</a:t>
            </a:r>
            <a:r>
              <a:rPr lang="en-US" altLang="ko-KR" sz="110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112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997701" y="2959641"/>
            <a:ext cx="4122795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GA 4/ GTM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</a:t>
            </a:r>
            <a:endParaRPr lang="en-US" altLang="ko-KR" sz="35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1-2) GoogleTagManager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계정생성하기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3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 smtClean="0">
                <a:solidFill>
                  <a:srgbClr val="000000"/>
                </a:solidFill>
              </a:rPr>
              <a:t>계정 </a:t>
            </a:r>
            <a:r>
              <a:rPr lang="ko-KR" altLang="en-US" sz="2800" spc="-160">
                <a:solidFill>
                  <a:srgbClr val="000000"/>
                </a:solidFill>
              </a:rPr>
              <a:t>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Google(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  <a:hlinkClick r:id="rId3"/>
              </a:rPr>
              <a:t>https://www.google.com/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접속하여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구글태그매니저를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검색합니다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1" y="104298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343474" y="3230327"/>
            <a:ext cx="2209427" cy="204002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116234" y="304568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20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첫번째 보여지는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Tag Manger”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103546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1165540" y="2448930"/>
            <a:ext cx="2982511" cy="452212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938300" y="2264284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92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 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3" y="991832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6911061" y="1925228"/>
            <a:ext cx="553768" cy="20282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683820" y="1740583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68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클릭하면 보여지는 화면입니다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9" y="990293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897060" y="1950140"/>
            <a:ext cx="5609333" cy="4018397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745488" y="1858384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34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계정설정에서 계정이름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국가 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컨테이너 설정에서 컨테이너이름 을 입력하고 타겟플랫폼에서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웹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만들기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4" y="988274"/>
            <a:ext cx="9360000" cy="5070000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2227811" y="2485505"/>
            <a:ext cx="1313412" cy="698270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007127" y="2307272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227810" y="3775930"/>
            <a:ext cx="2277687" cy="82100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007127" y="3597697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147455" y="5700826"/>
            <a:ext cx="462741" cy="19289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935084" y="553090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76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우측상단에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예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965200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8936183" y="1317308"/>
            <a:ext cx="442422" cy="253797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8750961" y="1520937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95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474676" y="2921169"/>
            <a:ext cx="1242648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sz="6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부</a:t>
            </a:r>
            <a:endParaRPr lang="en-US" altLang="ko-KR" sz="60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0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GoogleTagManager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계정생성이 완료된 후 보여지는 화면입니다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코드는 페이지내에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&lt;head&gt;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태그에서 가능한 높은 위치에 붙여넣어야하는 코드입니다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코드는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&lt;body&gt;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바로 뒤에 붙여넣어야하는 코드입니다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코드의 설치는 선택사항입니다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해당코드를 같이 설치하면 구글서치콘솔 연결이 가능합니다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코드는 설치하지 않습니다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“X” </a:t>
            </a:r>
            <a:r>
              <a:rPr lang="ko-KR" altLang="en-US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9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1" y="947582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347753" y="2352052"/>
            <a:ext cx="2778728" cy="565716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149730" y="222344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A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347753" y="3155670"/>
            <a:ext cx="2778728" cy="37723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149730" y="300436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B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922114" y="1899872"/>
            <a:ext cx="277263" cy="16632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675798" y="1791713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/>
          <p:cNvCxnSpPr>
            <a:stCxn id="8" idx="3"/>
            <a:endCxn id="18" idx="1"/>
          </p:cNvCxnSpPr>
          <p:nvPr/>
        </p:nvCxnSpPr>
        <p:spPr>
          <a:xfrm flipV="1">
            <a:off x="6126481" y="2546558"/>
            <a:ext cx="480388" cy="88352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606869" y="2377281"/>
            <a:ext cx="2753031" cy="33855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chemeClr val="bg1"/>
                </a:solidFill>
              </a:rPr>
              <a:t>해당 부분은 </a:t>
            </a:r>
            <a:r>
              <a:rPr lang="en-US" altLang="ko-KR" sz="800" smtClean="0">
                <a:solidFill>
                  <a:schemeClr val="bg1"/>
                </a:solidFill>
              </a:rPr>
              <a:t>GTM</a:t>
            </a:r>
            <a:r>
              <a:rPr lang="ko-KR" altLang="en-US" sz="800" smtClean="0">
                <a:solidFill>
                  <a:schemeClr val="bg1"/>
                </a:solidFill>
              </a:rPr>
              <a:t>에서 제공한 고유한 코드입니다</a:t>
            </a:r>
            <a:r>
              <a:rPr lang="en-US" altLang="ko-KR" sz="800" smtClean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800" smtClean="0">
                <a:solidFill>
                  <a:schemeClr val="bg1"/>
                </a:solidFill>
              </a:rPr>
              <a:t>따라서 가이드에서 보여지는 코드와 동일하지 않습니다</a:t>
            </a:r>
            <a:r>
              <a:rPr lang="en-US" altLang="ko-KR" sz="800" smtClean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997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709925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1-2)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계정 </a:t>
            </a:r>
            <a:r>
              <a:rPr lang="ko-KR" altLang="en-US" sz="2800" spc="-160" smtClean="0">
                <a:solidFill>
                  <a:srgbClr val="000000"/>
                </a:solidFill>
              </a:rPr>
              <a:t>생성하기 </a:t>
            </a:r>
            <a:r>
              <a:rPr lang="en-US" altLang="ko-KR" sz="2800" spc="-160" smtClean="0">
                <a:solidFill>
                  <a:srgbClr val="000000"/>
                </a:solidFill>
              </a:rPr>
              <a:t>(</a:t>
            </a:r>
            <a:r>
              <a:rPr lang="ko-KR" altLang="en-US" sz="2800" spc="-160" smtClean="0">
                <a:solidFill>
                  <a:srgbClr val="000000"/>
                </a:solidFill>
              </a:rPr>
              <a:t>완료</a:t>
            </a:r>
            <a:r>
              <a:rPr lang="en-US" altLang="ko-KR" sz="2800" spc="-160" smtClean="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GoogleTagManager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생성이 완료되었습니다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만약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해당화면이 나오지 않는경우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32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번째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슬라이드부터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다시 한 번 천천히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따라하시길 권장드립니다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7" y="948267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58653" y="1292369"/>
            <a:ext cx="9384604" cy="4725898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30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227394" y="2959641"/>
            <a:ext cx="5737212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GTM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 및 기본셋팅</a:t>
            </a:r>
            <a:endParaRPr lang="en-US" altLang="ko-KR" sz="35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2-1) GTM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복사하기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3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709925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2-1) 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복사하기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GoogleTagManager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에서 우측 상단에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“GTM-”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으로 시작하는 파란색 코드를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7" y="948267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7065818" y="1577063"/>
            <a:ext cx="577670" cy="210173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905598" y="1424937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49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2-1) GTM </a:t>
            </a:r>
            <a:r>
              <a:rPr lang="ko-KR" altLang="en-US" sz="2800" spc="-160">
                <a:solidFill>
                  <a:srgbClr val="000000"/>
                </a:solidFill>
              </a:rPr>
              <a:t>추적코드 </a:t>
            </a:r>
            <a:r>
              <a:rPr lang="ko-KR" altLang="en-US" sz="2800" spc="-160" smtClean="0">
                <a:solidFill>
                  <a:srgbClr val="000000"/>
                </a:solidFill>
              </a:rPr>
              <a:t>복사하기 </a:t>
            </a:r>
            <a:r>
              <a:rPr lang="en-US" altLang="ko-KR" sz="2800" spc="-160" smtClean="0">
                <a:solidFill>
                  <a:srgbClr val="000000"/>
                </a:solidFill>
              </a:rPr>
              <a:t>(</a:t>
            </a:r>
            <a:r>
              <a:rPr lang="ko-KR" altLang="en-US" sz="2800" spc="-160" smtClean="0">
                <a:solidFill>
                  <a:srgbClr val="000000"/>
                </a:solidFill>
              </a:rPr>
              <a:t>완료</a:t>
            </a:r>
            <a:r>
              <a:rPr lang="en-US" altLang="ko-KR" sz="2800" spc="-160" smtClean="0">
                <a:solidFill>
                  <a:srgbClr val="000000"/>
                </a:solidFill>
              </a:rPr>
              <a:t>)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코드의 복사하기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코드의 설치는 선택사항입니다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해당코드를 같이 설치하면 구글서치콘솔 연결이 가능합니다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코드는 설치하지 않습니다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1" y="947582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3149730" y="2223446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A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149730" y="3004361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B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922114" y="2391294"/>
            <a:ext cx="204367" cy="149053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675798" y="2283135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31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227394" y="2959641"/>
            <a:ext cx="5737212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GTM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 및 기본셋팅</a:t>
            </a:r>
            <a:endParaRPr lang="en-US" altLang="ko-KR" sz="35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2-2)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디자인 편집 기능 활용하여 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GTM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8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2-2) </a:t>
            </a:r>
            <a:r>
              <a:rPr lang="ko-KR" altLang="en-US" sz="2800" spc="-160" smtClean="0">
                <a:solidFill>
                  <a:srgbClr val="000000"/>
                </a:solidFill>
              </a:rPr>
              <a:t>메이크샵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메이크샵 관리자 페이지로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개별디자인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40" y="885604"/>
            <a:ext cx="9194750" cy="4481839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3516284" y="1060172"/>
            <a:ext cx="581891" cy="21613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1135" t="15209" r="88378" b="74589"/>
          <a:stretch/>
        </p:blipFill>
        <p:spPr>
          <a:xfrm>
            <a:off x="216130" y="1567248"/>
            <a:ext cx="964277" cy="45720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1313" t="38765" r="86030" b="33599"/>
          <a:stretch/>
        </p:blipFill>
        <p:spPr>
          <a:xfrm>
            <a:off x="207817" y="2622964"/>
            <a:ext cx="1163783" cy="123859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5562" t="928" r="91455" b="96105"/>
          <a:stretch/>
        </p:blipFill>
        <p:spPr>
          <a:xfrm>
            <a:off x="598516" y="927167"/>
            <a:ext cx="274320" cy="133005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3429850" y="972623"/>
            <a:ext cx="172868" cy="175098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41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메이크샵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 smtClean="0">
                <a:solidFill>
                  <a:srgbClr val="000000"/>
                </a:solidFill>
              </a:rPr>
              <a:t>추적코드 </a:t>
            </a:r>
            <a:r>
              <a:rPr lang="ko-KR" altLang="en-US" sz="2800" spc="-160">
                <a:solidFill>
                  <a:srgbClr val="000000"/>
                </a:solidFill>
              </a:rPr>
              <a:t>직접 설치하기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개별디자인 메뉴에 접속했습니다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 탭 중 디자인 스킨관리를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내 쇼핑몰 스킨에서 디자인 편집하기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42" y="885604"/>
            <a:ext cx="9323615" cy="4534623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86390" y="2502130"/>
            <a:ext cx="1035828" cy="157943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-24648" y="2414581"/>
            <a:ext cx="172868" cy="175098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13016" y="2589679"/>
            <a:ext cx="949929" cy="23603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801978" y="2502130"/>
            <a:ext cx="172868" cy="175098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5489" t="85" r="91212" b="95699"/>
          <a:stretch/>
        </p:blipFill>
        <p:spPr>
          <a:xfrm>
            <a:off x="606829" y="889462"/>
            <a:ext cx="307572" cy="19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3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0376"/>
          <a:stretch/>
        </p:blipFill>
        <p:spPr>
          <a:xfrm>
            <a:off x="70621" y="893917"/>
            <a:ext cx="9360000" cy="4543938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메이크샵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>
                <a:solidFill>
                  <a:srgbClr val="000000"/>
                </a:solidFill>
              </a:rPr>
              <a:t>추적코드 직접 설치하기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복사헀던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HEAD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영역에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버전에서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설치가 완료되었습니다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1216921" y="4282550"/>
            <a:ext cx="2856316" cy="669176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4933087" y="5061674"/>
            <a:ext cx="619815" cy="24597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085726" y="4195001"/>
            <a:ext cx="172868" cy="175098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816879" y="4959688"/>
            <a:ext cx="172868" cy="175098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440141" y="4739651"/>
            <a:ext cx="426884" cy="94288"/>
          </a:xfrm>
          <a:prstGeom prst="roundRect">
            <a:avLst>
              <a:gd name="adj" fmla="val 7753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15" name="직선 화살표 연결선 14"/>
          <p:cNvCxnSpPr>
            <a:stCxn id="14" idx="3"/>
            <a:endCxn id="16" idx="1"/>
          </p:cNvCxnSpPr>
          <p:nvPr/>
        </p:nvCxnSpPr>
        <p:spPr>
          <a:xfrm flipV="1">
            <a:off x="2867025" y="4664662"/>
            <a:ext cx="1582234" cy="1221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49259" y="4495385"/>
            <a:ext cx="272174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smtClean="0"/>
              <a:t>해당 부분은 </a:t>
            </a:r>
            <a:r>
              <a:rPr lang="en-US" altLang="ko-KR" sz="800" smtClean="0"/>
              <a:t>GTM</a:t>
            </a:r>
            <a:r>
              <a:rPr lang="ko-KR" altLang="en-US" sz="800" smtClean="0"/>
              <a:t>에서 제공한 고유한 코드입니다</a:t>
            </a:r>
            <a:r>
              <a:rPr lang="en-US" altLang="ko-KR" sz="800" smtClean="0"/>
              <a:t>.</a:t>
            </a:r>
          </a:p>
          <a:p>
            <a:r>
              <a:rPr lang="ko-KR" altLang="en-US" sz="800" smtClean="0"/>
              <a:t>따라서 가이드에서 보여지는 코드와 동일하지 않습니다</a:t>
            </a:r>
            <a:r>
              <a:rPr lang="en-US" altLang="ko-KR" sz="80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673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메이크샵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>
                <a:solidFill>
                  <a:srgbClr val="000000"/>
                </a:solidFill>
              </a:rPr>
              <a:t>추적코드 직접 설치하기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버전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설치가 완료되었습니다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M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버전 설치를 위해서 모바일 샵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 탭 중 모바일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D4(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개별디자인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내 모바일샵 스킨 항목에서 다자인 편집하기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59" y="885603"/>
            <a:ext cx="9330894" cy="4516055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2247699" y="1034932"/>
            <a:ext cx="503814" cy="25743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132337" y="885603"/>
            <a:ext cx="172868" cy="175098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3154" y="2905575"/>
            <a:ext cx="1022571" cy="25326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169622" y="3102063"/>
            <a:ext cx="1645920" cy="53059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5983" y="2818026"/>
            <a:ext cx="172868" cy="175098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083188" y="3004208"/>
            <a:ext cx="172868" cy="175098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5489" t="85" r="91212" b="95699"/>
          <a:stretch/>
        </p:blipFill>
        <p:spPr>
          <a:xfrm>
            <a:off x="606829" y="889462"/>
            <a:ext cx="307572" cy="19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31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997701" y="2959641"/>
            <a:ext cx="4122795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GA 4/ GTM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 생성</a:t>
            </a:r>
            <a:endParaRPr lang="en-US" altLang="ko-KR" sz="35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1-1) GoogleAnalytics4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계정생성하기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27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0405"/>
          <a:stretch/>
        </p:blipFill>
        <p:spPr>
          <a:xfrm>
            <a:off x="104207" y="885604"/>
            <a:ext cx="9360000" cy="454244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2-2) </a:t>
            </a:r>
            <a:r>
              <a:rPr lang="ko-KR" altLang="en-US" sz="2800" spc="-160">
                <a:solidFill>
                  <a:srgbClr val="000000"/>
                </a:solidFill>
              </a:rPr>
              <a:t>메이크샵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디자인 편집 기능 활용하여 </a:t>
            </a:r>
            <a:r>
              <a:rPr lang="en-US" altLang="ko-KR" sz="2800" spc="-160">
                <a:solidFill>
                  <a:srgbClr val="000000"/>
                </a:solidFill>
              </a:rPr>
              <a:t>GTM </a:t>
            </a:r>
            <a:r>
              <a:rPr lang="ko-KR" altLang="en-US" sz="2800" spc="-160">
                <a:solidFill>
                  <a:srgbClr val="000000"/>
                </a:solidFill>
              </a:rPr>
              <a:t>추적코드 직접 설치하기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쇼핑몰 탭에서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붙여넣기가 끝나면 모바일 쇼핑몰 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마찬가지로 복사했던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추적코드를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상단에 저장버튼을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이로써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PC / M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직접설치가 완료되었습니다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1296188" y="4206538"/>
            <a:ext cx="2681750" cy="73567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000402" y="5034251"/>
            <a:ext cx="594063" cy="28589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16478" t="59489" r="72456" b="36878"/>
          <a:stretch/>
        </p:blipFill>
        <p:spPr>
          <a:xfrm>
            <a:off x="1667000" y="2232266"/>
            <a:ext cx="1030778" cy="166254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2494116" y="4733191"/>
            <a:ext cx="426884" cy="94288"/>
          </a:xfrm>
          <a:prstGeom prst="roundRect">
            <a:avLst>
              <a:gd name="adj" fmla="val 7753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13" name="직선 화살표 연결선 12"/>
          <p:cNvCxnSpPr>
            <a:stCxn id="12" idx="3"/>
            <a:endCxn id="14" idx="1"/>
          </p:cNvCxnSpPr>
          <p:nvPr/>
        </p:nvCxnSpPr>
        <p:spPr>
          <a:xfrm flipV="1">
            <a:off x="2921000" y="4658202"/>
            <a:ext cx="1582234" cy="1221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503234" y="4488925"/>
            <a:ext cx="272174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smtClean="0"/>
              <a:t>해당 부분은 </a:t>
            </a:r>
            <a:r>
              <a:rPr lang="en-US" altLang="ko-KR" sz="800" smtClean="0"/>
              <a:t>GTM</a:t>
            </a:r>
            <a:r>
              <a:rPr lang="ko-KR" altLang="en-US" sz="800" smtClean="0"/>
              <a:t>에서 제공한 고유한 코드입니다</a:t>
            </a:r>
            <a:r>
              <a:rPr lang="en-US" altLang="ko-KR" sz="800" smtClean="0"/>
              <a:t>.</a:t>
            </a:r>
          </a:p>
          <a:p>
            <a:r>
              <a:rPr lang="ko-KR" altLang="en-US" sz="800" smtClean="0"/>
              <a:t>따라서 가이드에서 보여지는 코드와 동일하지 않습니다</a:t>
            </a:r>
            <a:r>
              <a:rPr lang="en-US" altLang="ko-KR" sz="800" smtClean="0"/>
              <a:t>.</a:t>
            </a:r>
          </a:p>
        </p:txBody>
      </p:sp>
      <p:sp>
        <p:nvSpPr>
          <p:cNvPr id="18" name="타원 17"/>
          <p:cNvSpPr/>
          <p:nvPr/>
        </p:nvSpPr>
        <p:spPr>
          <a:xfrm>
            <a:off x="1209754" y="4118989"/>
            <a:ext cx="172868" cy="175098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889364" y="4946702"/>
            <a:ext cx="172868" cy="175098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40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227394" y="2959641"/>
            <a:ext cx="5737212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GTM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설치 및 기본셋팅</a:t>
            </a:r>
            <a:endParaRPr lang="en-US" altLang="ko-KR" sz="35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2-3) 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GoogleTagManager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기본 셋팅하기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85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 smtClean="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GoogleTagManager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메뉴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58255" y="2382575"/>
            <a:ext cx="859770" cy="194370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83547" y="222396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71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태그메뉴에 진입했습니다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4775145" y="1838055"/>
            <a:ext cx="653065" cy="242568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581785" y="163040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95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98543"/>
            <a:ext cx="9360000" cy="5070000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3988509" y="1603799"/>
            <a:ext cx="4016647" cy="1197590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54031" y="156936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6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 클릭시 보여지는 화면입니다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99157"/>
            <a:ext cx="9360000" cy="5070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649239" y="2241258"/>
            <a:ext cx="2644389" cy="27585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456507" y="207921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23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측정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ID”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입력란에 생성했던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계정의 고유한 측정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ID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가져와야합니다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해당 화면을 그대로 유지하고 새로운 페이지를 열어서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GoogleAnalytics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다시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005793" y="2399200"/>
            <a:ext cx="1439044" cy="36062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813060" y="223715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31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생성했던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GoogleAnalytics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계정에 다시 접속했습니다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홈화면에서 바로 보여지는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“G-”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보여지는 코드를 복사합니다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복사 후 다시 구글태그매니저로 돌아옵니다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58256" y="1218792"/>
            <a:ext cx="847832" cy="27585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71610" y="14331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997500" y="2191381"/>
            <a:ext cx="1822736" cy="25887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804767" y="202933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77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복사했던 측정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ID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그대로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제목을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“GA4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이라고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4056610" y="2294314"/>
            <a:ext cx="714895" cy="29094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056610" y="2662846"/>
            <a:ext cx="3998423" cy="123582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887222" y="1267767"/>
            <a:ext cx="529310" cy="18306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863878" y="215414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694490" y="132689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897528" y="258086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21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“All Pages”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656315" y="1673429"/>
            <a:ext cx="4231179" cy="19693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97233" y="153859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06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Google(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  <a:hlinkClick r:id="rId3"/>
              </a:rPr>
              <a:t>https://www.google.com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  <a:hlinkClick r:id="rId3"/>
              </a:rPr>
              <a:t>/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접속하여 구글애널리틱스를 검색합니다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71" y="931641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343474" y="3112776"/>
            <a:ext cx="2209427" cy="204002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116234" y="2928130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58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94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설정이 올바른지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클릭하여 태그를 저장합니다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4054201" y="2703988"/>
            <a:ext cx="4033719" cy="94507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769927" y="1251364"/>
            <a:ext cx="455584" cy="24492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886408" y="256777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549834" y="128887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28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목록에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구성 태그가 생겼는지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실제 페이지에 적용하기 위해 우측 상단에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제출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1213658" y="2223396"/>
            <a:ext cx="4231177" cy="22885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8994371" y="1505338"/>
            <a:ext cx="449221" cy="22885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054576" y="208718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725415" y="145860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03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우측상단에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게시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8650599" y="123317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91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계속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5605428" y="35128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769033" y="3728849"/>
            <a:ext cx="324196" cy="2113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79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게시가 완료되었습니다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“X”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496468" y="105143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60073" y="1267432"/>
            <a:ext cx="25769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93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작업공간으로 다시 이동하기 위해서는 좌측상단 탭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작업공간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9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83155" y="17101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278" y="1491740"/>
            <a:ext cx="423485" cy="27055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66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2-4) GoogleTagManger </a:t>
            </a:r>
            <a:r>
              <a:rPr lang="ko-KR" altLang="en-US" sz="2800" spc="-160">
                <a:solidFill>
                  <a:srgbClr val="000000"/>
                </a:solidFill>
              </a:rPr>
              <a:t>기본셋팅하기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다시 작업공간으로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이로써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공통태그가 설치완료되었습니다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6" y="899006"/>
            <a:ext cx="9360000" cy="50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1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104636" y="2959641"/>
            <a:ext cx="5982728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정상설치 여부 확인하기</a:t>
            </a:r>
            <a:endParaRPr lang="en-US" altLang="ko-KR" sz="35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3-1)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구글애널리틱스 홈 화면 확인하기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53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3-1) </a:t>
            </a:r>
            <a:r>
              <a:rPr lang="ko-KR" altLang="en-US" sz="2800" spc="-160" smtClean="0">
                <a:solidFill>
                  <a:srgbClr val="000000"/>
                </a:solidFill>
              </a:rPr>
              <a:t>구글애널리틱스 홈 화면 확인하기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현재까지 모든 과정을 완료 한 후 구글애널리틱스에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페이지 새로고침을 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공통태그가 정상적으로 설치되었다면 해당화면과 같이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웹 사이트의 데이터 수집이 활성화되었습니다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라는 문구가 확인됩니다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※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만약 새로고침 후에도 해당 문구가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보여지지 않는 경우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GA4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최대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10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분까지 기다려본 후 새로고침 하여 확인해보시기 바랍니다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10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분이 지나도 좌측 화면이 보이지 않는경우는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본 가이드를 다시 한 번 천천히 따라해보시기를 권장드립니다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1848075" y="166657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011679" y="1882574"/>
            <a:ext cx="1820487" cy="5198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28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104636" y="2959641"/>
            <a:ext cx="5982728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추적코드 정상설치 여부 확인하기</a:t>
            </a:r>
            <a:endParaRPr lang="en-US" altLang="ko-KR" sz="35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3-2) GA4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에서 실시간 데이터 확인하기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12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1030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생성하기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첫번째 보여지는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“Google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애널리틱스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5" y="930957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157227" y="2277687"/>
            <a:ext cx="987457" cy="157942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903291" y="2118602"/>
            <a:ext cx="253936" cy="257212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47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3-2) GA4</a:t>
            </a:r>
            <a:r>
              <a:rPr lang="ko-KR" altLang="en-US" sz="2800" spc="-160" smtClean="0">
                <a:solidFill>
                  <a:srgbClr val="000000"/>
                </a:solidFill>
              </a:rPr>
              <a:t>에서 실시간데이터 확인하기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구글애널리틱스에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좌측메뉴 탭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보고서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 후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실시간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실시간으로 데이터를 확인 할 수 있습니다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0" y="152752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2778" y="1766196"/>
            <a:ext cx="25769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00707" y="14917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45076" y="1689109"/>
            <a:ext cx="29500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20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474676" y="2921169"/>
            <a:ext cx="1242648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0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6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부</a:t>
            </a:r>
            <a:endParaRPr lang="en-US" altLang="ko-KR" sz="6000" spc="-30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6098243"/>
            <a:ext cx="1220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2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부는 전자상거래 설치를 위한 가이드입니다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쇼핑몰이 아닌 브랜드 사이트인경우 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2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부 가이드내용은 대상이 아닙니다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49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540219" y="2959641"/>
            <a:ext cx="7111563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상품조회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(view_item)</a:t>
            </a: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4-1)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변수생성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6098243"/>
            <a:ext cx="1220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코드는 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메이크샵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적용 스킨마다 코드의 형태와 방식이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다를 수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있기 때문에  사용중인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스킨에 알맞게 수정해서 사용해야합니다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934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4-1) </a:t>
            </a:r>
            <a:r>
              <a:rPr lang="ko-KR" altLang="en-US" sz="2800" spc="-160" smtClean="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 smtClean="0">
                <a:solidFill>
                  <a:srgbClr val="000000"/>
                </a:solidFill>
              </a:rPr>
              <a:t>– </a:t>
            </a:r>
            <a:r>
              <a:rPr lang="ko-KR" altLang="en-US" sz="2800" spc="-160" smtClean="0">
                <a:solidFill>
                  <a:srgbClr val="000000"/>
                </a:solidFill>
              </a:rPr>
              <a:t>상품조회</a:t>
            </a:r>
            <a:r>
              <a:rPr lang="en-US" altLang="ko-KR" sz="2800" spc="-160" smtClean="0">
                <a:solidFill>
                  <a:srgbClr val="000000"/>
                </a:solidFill>
              </a:rPr>
              <a:t>(view_item) </a:t>
            </a:r>
            <a:r>
              <a:rPr lang="ko-KR" altLang="en-US" sz="2800" spc="-160" smtClean="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구글태그매니저에 접속합니다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좌측에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9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538519" y="26536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6827" y="2722159"/>
            <a:ext cx="534940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9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900690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4729941" y="298518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92719" y="3223851"/>
            <a:ext cx="593928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66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3" y="932256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3971320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097" y="1710023"/>
            <a:ext cx="3995997" cy="112461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5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자바스크립트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440221" y="312412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50182" y="3235250"/>
            <a:ext cx="2726240" cy="32259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41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b="92862"/>
          <a:stretch/>
        </p:blipFill>
        <p:spPr>
          <a:xfrm>
            <a:off x="58255" y="836324"/>
            <a:ext cx="9360000" cy="36189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0260"/>
          <a:stretch/>
        </p:blipFill>
        <p:spPr>
          <a:xfrm>
            <a:off x="58255" y="1196340"/>
            <a:ext cx="9360000" cy="4549814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하단의 소스코드를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function()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var item = {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'item_name': '',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'price': '',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  'item_id': '',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};</a:t>
            </a:r>
          </a:p>
          <a:p>
            <a:endParaRPr lang="en-US" altLang="ko-KR" sz="8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item.item_name = product_name;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item.price = product_price;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item.item_id = product_uid;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  return item;</a:t>
            </a:r>
          </a:p>
          <a:p>
            <a:r>
              <a:rPr lang="en-US" altLang="ko-KR" sz="800"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이름을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“[GA4]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배열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824818" y="2140450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34778" y="2251576"/>
            <a:ext cx="3608709" cy="14704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618960" y="109534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28921" y="1206472"/>
            <a:ext cx="126485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8534034" y="108008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743995" y="1191212"/>
            <a:ext cx="441569" cy="21918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15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91455"/>
            <a:ext cx="9360000" cy="507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저장된 변수가 생성되었으면 목록에 추가됩니다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변수를 하나 더 만들기 위해서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39790" y="347491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49751" y="3586045"/>
            <a:ext cx="2408096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608474" y="308699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818435" y="3198118"/>
            <a:ext cx="53496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97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832619" y="15380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2579" y="1649180"/>
            <a:ext cx="3995827" cy="115220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64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552259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1-1) Google Analytics4 </a:t>
            </a:r>
            <a:r>
              <a:rPr lang="ko-KR" altLang="en-US" sz="2800" spc="-160">
                <a:solidFill>
                  <a:srgbClr val="000000"/>
                </a:solidFill>
              </a:rPr>
              <a:t>계정 </a:t>
            </a:r>
            <a:r>
              <a:rPr lang="ko-KR" altLang="en-US" sz="2800" spc="-160" smtClean="0">
                <a:solidFill>
                  <a:srgbClr val="000000"/>
                </a:solidFill>
              </a:rPr>
              <a:t>생성하기 </a:t>
            </a:r>
            <a:endParaRPr lang="ko-KR" altLang="en-US" sz="2800" spc="-160">
              <a:solidFill>
                <a:srgbClr val="00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1114" y="1292369"/>
            <a:ext cx="2690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만약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Google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계정이 없다면 계정을 만들어야합니다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Tx/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Google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계정이 있다면 본인의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Google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계정으로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로그인합니다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1035465"/>
            <a:ext cx="9360000" cy="5070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633541" y="2522572"/>
            <a:ext cx="2210306" cy="2390249"/>
          </a:xfrm>
          <a:prstGeom prst="roundRect">
            <a:avLst>
              <a:gd name="adj" fmla="val 218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86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영역 변수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7680" y="290134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7640" y="3012467"/>
            <a:ext cx="2758781" cy="22949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79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영역 변수 이름에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ecommerce.items”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변수이름을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“[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GA4]ecommerce.items”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＂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3824306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34267" y="2419158"/>
            <a:ext cx="1294191" cy="3097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688233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98195" y="1267432"/>
            <a:ext cx="1195068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534905" y="115105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744867" y="1262181"/>
            <a:ext cx="432384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90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4-1)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변수생성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변수가 잘 생성되어 목록에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다음을 트리거를 만들기 위하여 좌측 메뉴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964728" y="347597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74689" y="3587100"/>
            <a:ext cx="2557726" cy="41963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8255" y="2552162"/>
            <a:ext cx="673265" cy="2242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97042" y="241594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01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540219" y="2959641"/>
            <a:ext cx="7111563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상품조회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(view_item)</a:t>
            </a: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4-2)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트리거생성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6098243"/>
            <a:ext cx="1220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코드는 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메이크샵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적용 스킨마다 코드의 형태와 방식이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다를 수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있기 때문에  사용중인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스킨에 알맞게 수정해서 사용해야합니다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627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4-2) </a:t>
            </a:r>
            <a:r>
              <a:rPr lang="ko-KR" altLang="en-US" sz="2800" spc="-160" smtClean="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 smtClean="0">
                <a:solidFill>
                  <a:srgbClr val="000000"/>
                </a:solidFill>
              </a:rPr>
              <a:t>– </a:t>
            </a:r>
            <a:r>
              <a:rPr lang="ko-KR" altLang="en-US" sz="2800" spc="-160" smtClean="0">
                <a:solidFill>
                  <a:srgbClr val="000000"/>
                </a:solidFill>
              </a:rPr>
              <a:t>상품조회</a:t>
            </a:r>
            <a:r>
              <a:rPr lang="en-US" altLang="ko-KR" sz="2800" spc="-160" smtClean="0">
                <a:solidFill>
                  <a:srgbClr val="000000"/>
                </a:solidFill>
              </a:rPr>
              <a:t>(view_item) </a:t>
            </a:r>
            <a:r>
              <a:rPr lang="ko-KR" altLang="en-US" sz="2800" spc="-160" smtClean="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메뉴에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4564138" y="170951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74099" y="1820643"/>
            <a:ext cx="620861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56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849245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59206" y="1582479"/>
            <a:ext cx="3970889" cy="126047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7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페이지뷰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409564" y="26488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19525" y="2759980"/>
            <a:ext cx="2756897" cy="22428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16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rcRect b="92862"/>
          <a:stretch/>
        </p:blipFill>
        <p:spPr>
          <a:xfrm>
            <a:off x="50635" y="836324"/>
            <a:ext cx="9360000" cy="36189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9791"/>
          <a:stretch/>
        </p:blipFill>
        <p:spPr>
          <a:xfrm>
            <a:off x="50340" y="1198218"/>
            <a:ext cx="9360000" cy="4573586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이름을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상품상세페이지 도착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으로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좌측 화면과 같은 조건으로 설정합니다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아래 문자를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/shop/shopdetail.html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8519365" y="1124239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729327" y="1210426"/>
            <a:ext cx="456238" cy="24548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823368" y="265774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033330" y="2743929"/>
            <a:ext cx="3916034" cy="35966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675257" y="113614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885219" y="1222333"/>
            <a:ext cx="1030076" cy="20864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408290" y="2819355"/>
            <a:ext cx="1160393" cy="23353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6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제대로 저장되었으면 화면과 같이 츠리거 항목에 추가됩니다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트리거를 하나 더 만들기 위해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948103" y="213346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58064" y="2244592"/>
            <a:ext cx="1776329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558598" y="174553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68560" y="1856664"/>
            <a:ext cx="609776" cy="16129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25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1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3832619" y="154326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42580" y="1654388"/>
            <a:ext cx="3995827" cy="113037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27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365652" y="3075057"/>
            <a:ext cx="7460697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구글계정이 이미 생성되어 있는 경우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</a:p>
          <a:p>
            <a:pPr algn="ctr"/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다음 슬라이부터  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17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슬라이드까지 나오는 구글계정생성하기 영역은 생략하시면 됩니다</a:t>
            </a:r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0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 이벤트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376314" y="535880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86275" y="5469930"/>
            <a:ext cx="2790147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8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 이름은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“view_item”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제목은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                         “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GA4_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상품상세조회이벤트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(view_item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646984" y="11563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856945" y="1267431"/>
            <a:ext cx="176493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840932" y="230803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50893" y="2419159"/>
            <a:ext cx="1302503" cy="3097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554305" y="116461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764267" y="1275742"/>
            <a:ext cx="404672" cy="19561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35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4-2)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트리거생성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저장되어 항목에 추가되었는지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다음은 태그를 만들기위해 좌측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메뉴를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948103" y="213346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58064" y="2244591"/>
            <a:ext cx="1809580" cy="373917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62600" y="2227005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6651" y="2405891"/>
            <a:ext cx="633305" cy="16190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07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Blue Powerpoint Background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3"/>
            <a:ext cx="12182527" cy="68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540219" y="2959641"/>
            <a:ext cx="7111563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spc="-30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전자상거래 설치 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상품조회</a:t>
            </a:r>
            <a:r>
              <a:rPr lang="en-US" altLang="ko-KR" sz="35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(view_item)</a:t>
            </a:r>
          </a:p>
          <a:p>
            <a:pPr algn="ctr"/>
            <a:r>
              <a:rPr lang="en-US" altLang="ko-KR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4-3) </a:t>
            </a:r>
            <a:r>
              <a:rPr lang="ko-KR" altLang="en-US" sz="2000" spc="-30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태그생성</a:t>
            </a:r>
            <a:endParaRPr lang="ko-KR" altLang="en-US" sz="2000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6098243"/>
            <a:ext cx="1220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※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해당  가이드에서  제공하는 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코드는 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메이크샵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적용 스킨마다 코드의 형태와 방식이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다를 수 </a:t>
            </a:r>
            <a:r>
              <a:rPr lang="ko-KR" altLang="en-US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있기 때문에  사용중인 </a:t>
            </a:r>
            <a:r>
              <a:rPr lang="ko-KR" altLang="en-US" spc="-30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스킨에 알맞게 수정해서 사용해야합니다</a:t>
            </a:r>
            <a:r>
              <a:rPr lang="en-US" altLang="ko-KR" spc="-300" smtClean="0">
                <a:solidFill>
                  <a:schemeClr val="bg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.</a:t>
            </a:r>
            <a:endParaRPr lang="ko-KR" altLang="en-US" spc="-300">
              <a:solidFill>
                <a:schemeClr val="bg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930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 smtClean="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 smtClean="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메뉴에 진입하였습니다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새로 만들기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6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4597391" y="173445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790727" y="1820642"/>
            <a:ext cx="620858" cy="240914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88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구성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74569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3840932" y="1471353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50892" y="1582479"/>
            <a:ext cx="3945951" cy="1202285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02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 유형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HTML”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915169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01246" y="4884978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11206" y="4996105"/>
            <a:ext cx="2765215" cy="25754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50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HTML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영역에 아래 코드를 복사하여 붙여넣습니다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&lt;script&gt;</a:t>
            </a: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  var item = {{[GA4]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상품 배열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}};</a:t>
            </a: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  if(item){</a:t>
            </a: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    window.dataLayer = window.dataLayer || [];</a:t>
            </a: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    window.dataLayer.push({</a:t>
            </a: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      'event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':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'view_item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', </a:t>
            </a: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      'ecommerce': {         </a:t>
            </a: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        items : [item]</a:t>
            </a: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      }</a:t>
            </a: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    });</a:t>
            </a: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  }</a:t>
            </a:r>
          </a:p>
          <a:p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&lt;/script&gt;</a:t>
            </a:r>
          </a:p>
          <a:p>
            <a:endParaRPr lang="en-US" altLang="ko-KR" sz="100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태그제목에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“[dataLayer] GA4-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상품상세조회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b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입력합니다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영역을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3857558" y="2216592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67518" y="2327718"/>
            <a:ext cx="3575969" cy="1492288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713173" y="115630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23133" y="1267432"/>
            <a:ext cx="1324671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857558" y="3758004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3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067519" y="3869130"/>
            <a:ext cx="4001214" cy="121986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07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 선택 중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상품상세페이지 도착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919555" y="1267432"/>
            <a:ext cx="456867" cy="203921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424934" y="2272317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34894" y="2383444"/>
            <a:ext cx="6866219" cy="161300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31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" y="885604"/>
            <a:ext cx="9360000" cy="507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845860" y="4479811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bg1"/>
                </a:solidFill>
              </a:rPr>
              <a:t>1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38592" y="4616024"/>
            <a:ext cx="4033131" cy="512929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37114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object 20"/>
          <p:cNvSpPr txBox="1">
            <a:spLocks noGrp="1"/>
          </p:cNvSpPr>
          <p:nvPr>
            <p:ph type="title"/>
          </p:nvPr>
        </p:nvSpPr>
        <p:spPr>
          <a:xfrm>
            <a:off x="407140" y="145555"/>
            <a:ext cx="109023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spc="-160">
                <a:solidFill>
                  <a:srgbClr val="000000"/>
                </a:solidFill>
              </a:rPr>
              <a:t>4-3) </a:t>
            </a:r>
            <a:r>
              <a:rPr lang="ko-KR" altLang="en-US" sz="2800" spc="-160">
                <a:solidFill>
                  <a:srgbClr val="000000"/>
                </a:solidFill>
              </a:rPr>
              <a:t>전자상거래 설치 </a:t>
            </a:r>
            <a:r>
              <a:rPr lang="en-US" altLang="ko-KR" sz="2800" spc="-160">
                <a:solidFill>
                  <a:srgbClr val="000000"/>
                </a:solidFill>
              </a:rPr>
              <a:t>– </a:t>
            </a:r>
            <a:r>
              <a:rPr lang="ko-KR" altLang="en-US" sz="2800" spc="-160">
                <a:solidFill>
                  <a:srgbClr val="000000"/>
                </a:solidFill>
              </a:rPr>
              <a:t>상품조회</a:t>
            </a:r>
            <a:r>
              <a:rPr lang="en-US" altLang="ko-KR" sz="2800" spc="-160">
                <a:solidFill>
                  <a:srgbClr val="000000"/>
                </a:solidFill>
              </a:rPr>
              <a:t>(view_item) </a:t>
            </a:r>
            <a:r>
              <a:rPr lang="ko-KR" altLang="en-US" sz="2800" spc="-160">
                <a:solidFill>
                  <a:srgbClr val="000000"/>
                </a:solidFill>
              </a:rPr>
              <a:t>태그생성</a:t>
            </a:r>
            <a:endParaRPr sz="28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31" y="6588146"/>
            <a:ext cx="800019" cy="2036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01114" y="1292369"/>
            <a:ext cx="269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트리거가 정상적으로 설정되었는지 확인합니다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우측 상단 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저장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버튼을 클릭합니다</a:t>
            </a:r>
            <a:r>
              <a:rPr lang="en-US" altLang="ko-KR" sz="10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476509" y="737114"/>
            <a:ext cx="0" cy="612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8545322" y="1156156"/>
            <a:ext cx="268956" cy="272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bg1"/>
                </a:solidFill>
              </a:rPr>
              <a:t>2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738054" y="1254974"/>
            <a:ext cx="480761" cy="220882"/>
          </a:xfrm>
          <a:prstGeom prst="roundRect">
            <a:avLst>
              <a:gd name="adj" fmla="val 6983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72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18227</TotalTime>
  <Words>5616</Words>
  <Application>Microsoft Office PowerPoint</Application>
  <PresentationFormat>와이드스크린</PresentationFormat>
  <Paragraphs>1217</Paragraphs>
  <Slides>213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213</vt:i4>
      </vt:variant>
    </vt:vector>
  </HeadingPairs>
  <TitlesOfParts>
    <vt:vector size="218" baseType="lpstr">
      <vt:lpstr>Noto Sans KR</vt:lpstr>
      <vt:lpstr>Noto Sans KR Thin</vt:lpstr>
      <vt:lpstr>맑은 고딕</vt:lpstr>
      <vt:lpstr>Arial</vt:lpstr>
      <vt:lpstr>Office 테마</vt:lpstr>
      <vt:lpstr>PowerPoint 프레젠테이션</vt:lpstr>
      <vt:lpstr>PowerPoint 프레젠테이션</vt:lpstr>
      <vt:lpstr>목차</vt:lpstr>
      <vt:lpstr>PowerPoint 프레젠테이션</vt:lpstr>
      <vt:lpstr>PowerPoint 프레젠테이션</vt:lpstr>
      <vt:lpstr>1-1) Google Analytics4 계정 생성하기</vt:lpstr>
      <vt:lpstr>1-1) Google Analytics4 계정 생성하기</vt:lpstr>
      <vt:lpstr>1-1) Google Analytics4 계정 생성하기 </vt:lpstr>
      <vt:lpstr>PowerPoint 프레젠테이션</vt:lpstr>
      <vt:lpstr>1-1) Google Analytics4 계정 생성하기 (gmail계정 생성하기)</vt:lpstr>
      <vt:lpstr>1-1) Google Analytics4 계정 생성하기 (gmail계정 생성하기)</vt:lpstr>
      <vt:lpstr>1-1) Google Analytics4 계정 생성하기 (gmail계정 생성하기)</vt:lpstr>
      <vt:lpstr>1-1) Google Analytics4 계정 생성하기 (gmail계정 생성하기)</vt:lpstr>
      <vt:lpstr>1-1) Google Analytics4 계정 생성하기 (gmail계정 생성하기)</vt:lpstr>
      <vt:lpstr>1-1) Google Analytics4 계정 생성하기 (gmail계정 생성하기)</vt:lpstr>
      <vt:lpstr>1-1) Google Analytics4 계정 생성하기 (gmail계정 생성하기)</vt:lpstr>
      <vt:lpstr>1-1) Google Analytics4 계정 생성하기 (gmail계정 생성하기)</vt:lpstr>
      <vt:lpstr>1-1) Google Analytics4 계정 생성하기 (gmail계정 생성하기)</vt:lpstr>
      <vt:lpstr>1-1) Google Analytics4 계정 생성하기 (gmail계정 생성하기)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</vt:lpstr>
      <vt:lpstr>1-1) Google Analytics4 계정 생성하기 (완료)</vt:lpstr>
      <vt:lpstr>PowerPoint 프레젠테이션</vt:lpstr>
      <vt:lpstr>1-2) GoogleTagManger 계정 생성하기</vt:lpstr>
      <vt:lpstr>1-2) GoogleTagManger 계정 생성하기</vt:lpstr>
      <vt:lpstr>1-2) GoogleTagManger 계정 생성하기</vt:lpstr>
      <vt:lpstr>1-2) GoogleTagManger 계정 생성하기</vt:lpstr>
      <vt:lpstr>1-2) GoogleTagManger 계정 생성하기</vt:lpstr>
      <vt:lpstr>1-2) GoogleTagManger 계정 생성하기</vt:lpstr>
      <vt:lpstr>1-2) GoogleTagManger 계정 생성하기</vt:lpstr>
      <vt:lpstr>1-2) GoogleTagManger 계정 생성하기 (완료)</vt:lpstr>
      <vt:lpstr>PowerPoint 프레젠테이션</vt:lpstr>
      <vt:lpstr>2-1) GTM 추적코드 복사하기</vt:lpstr>
      <vt:lpstr>2-1) GTM 추적코드 복사하기 (완료)</vt:lpstr>
      <vt:lpstr>PowerPoint 프레젠테이션</vt:lpstr>
      <vt:lpstr>2-2) 메이크샵 – 디자인 편집 기능 활용하여 GTM 추적코드 직접 설치하기</vt:lpstr>
      <vt:lpstr>2-2) 메이크샵 – 디자인 편집 기능 활용하여 GTM 추적코드 직접 설치하기</vt:lpstr>
      <vt:lpstr>2-2) 메이크샵 – 디자인 편집 기능 활용하여 GTM 추적코드 직접 설치하기</vt:lpstr>
      <vt:lpstr>2-2) 메이크샵 – 디자인 편집 기능 활용하여 GTM 추적코드 직접 설치하기</vt:lpstr>
      <vt:lpstr>2-2) 메이크샵 – 디자인 편집 기능 활용하여 GTM 추적코드 직접 설치하기</vt:lpstr>
      <vt:lpstr>PowerPoint 프레젠테이션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2-4) GoogleTagManger 기본셋팅하기</vt:lpstr>
      <vt:lpstr>PowerPoint 프레젠테이션</vt:lpstr>
      <vt:lpstr>3-1) 구글애널리틱스 홈 화면 확인하기</vt:lpstr>
      <vt:lpstr>PowerPoint 프레젠테이션</vt:lpstr>
      <vt:lpstr>3-2) GA4에서 실시간데이터 확인하기</vt:lpstr>
      <vt:lpstr>PowerPoint 프레젠테이션</vt:lpstr>
      <vt:lpstr>PowerPoint 프레젠테이션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4-1) 전자상거래 설치 – 상품조회(view_item) 변수생성</vt:lpstr>
      <vt:lpstr>PowerPoint 프레젠테이션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4-2) 전자상거래 설치 – 상품조회(view_item) 트리거생성</vt:lpstr>
      <vt:lpstr>PowerPoint 프레젠테이션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4-3) 전자상거래 설치 – 상품조회(view_item) 태그생성</vt:lpstr>
      <vt:lpstr>PowerPoint 프레젠테이션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5-1) 전자상거래 설치 – 장바구니추가(add_to_cart) 변수생성</vt:lpstr>
      <vt:lpstr>PowerPoint 프레젠테이션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5-2) 전자상거래 설치 – 장바구니추가(add_to_cart) 트리거생성</vt:lpstr>
      <vt:lpstr>PowerPoint 프레젠테이션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5-3) 전자상거래 설치 – 장바구니추가(add_to_cart) 태그생성</vt:lpstr>
      <vt:lpstr>PowerPoint 프레젠테이션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6-1) 전자상거래 설치 – 구매완료(purchase) 변수생성</vt:lpstr>
      <vt:lpstr>PowerPoint 프레젠테이션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6-2) 전자상거래 설치 – 구매완료(purchase) 트리거생성</vt:lpstr>
      <vt:lpstr>PowerPoint 프레젠테이션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6-3) 전자상거래 설치 – 구매완료(purchase) 태그생성</vt:lpstr>
      <vt:lpstr>PowerPoint 프레젠테이션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7-1) GTM 미리보기 기능 사용하여 디버깅하기 (구조파악)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7-1) GTM 미리보기 기능 사용하여 디버깅하기</vt:lpstr>
      <vt:lpstr>6-1) GTM 미리보기 기능 사용하여 디버깅하기</vt:lpstr>
      <vt:lpstr>7-1) GTM 미리보기 기능 사용하여 디버깅하기</vt:lpstr>
      <vt:lpstr>7-1) GTM 미리보기 기능 사용하여 디버깅하기</vt:lpstr>
      <vt:lpstr>PowerPoint 프레젠테이션</vt:lpstr>
      <vt:lpstr>7-2) GTM 설정내역 적용하기</vt:lpstr>
      <vt:lpstr>7-2) GTM 설정내역 적용하기</vt:lpstr>
      <vt:lpstr>7-2) GTM 설정내역 적용하기</vt:lpstr>
      <vt:lpstr>7-2) GTM 설정내역 적용하기</vt:lpstr>
      <vt:lpstr>PowerPoint 프레젠테이션</vt:lpstr>
      <vt:lpstr>7-3) GA4에서 실시간데이터 확인하기</vt:lpstr>
      <vt:lpstr>7-3) GA4에서 실시간데이터 확인하기</vt:lpstr>
      <vt:lpstr>7-3) GA4에서 실시간데이터 확인하기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20-A-001</dc:creator>
  <cp:lastModifiedBy>20-A-001</cp:lastModifiedBy>
  <cp:revision>742</cp:revision>
  <dcterms:created xsi:type="dcterms:W3CDTF">2022-06-30T08:10:59Z</dcterms:created>
  <dcterms:modified xsi:type="dcterms:W3CDTF">2023-03-06T02:38:13Z</dcterms:modified>
</cp:coreProperties>
</file>